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activeX/activeX1.xml" ContentType="application/vnd.ms-office.activeX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cuID" Type="http://schemas.microsoft.com/office/2006/relationships/ui/extensibility" Target="customUI/customUI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7" r:id="rId1"/>
  </p:sldMasterIdLst>
  <p:notesMasterIdLst>
    <p:notesMasterId r:id="rId16"/>
  </p:notes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59" r:id="rId14"/>
    <p:sldId id="25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7" autoAdjust="0"/>
    <p:restoredTop sz="89606" autoAdjust="0"/>
  </p:normalViewPr>
  <p:slideViewPr>
    <p:cSldViewPr>
      <p:cViewPr varScale="1">
        <p:scale>
          <a:sx n="102" d="100"/>
          <a:sy n="102" d="100"/>
        </p:scale>
        <p:origin x="1830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06/relationships/vbaProject" Target="vbaProject.bin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DDD22A-0AA9-4CF5-9010-F4F19F86E8A8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A68681-29FD-449C-94B3-EDED9152E2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778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Версия от 08.10.2011 г. Последнюю версию конструктора смотрите на сайте «Тестирование в </a:t>
            </a:r>
            <a:r>
              <a:rPr lang="en-US" dirty="0"/>
              <a:t>MS PowerPoint</a:t>
            </a:r>
            <a:r>
              <a:rPr lang="ru-RU" dirty="0"/>
              <a:t>» http://www.rosinka.vrn.ru/pp/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7422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ru-RU" sz="1200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ru-RU" dirty="0"/>
          </a:p>
          <a:p>
            <a:r>
              <a:rPr lang="ru-RU" dirty="0"/>
              <a:t>Стр.16 Часть 1. Русский</a:t>
            </a:r>
            <a:r>
              <a:rPr lang="ru-RU" baseline="0" dirty="0"/>
              <a:t> язык 6 класс. </a:t>
            </a:r>
            <a:r>
              <a:rPr lang="ru-RU" baseline="0" dirty="0" err="1"/>
              <a:t>Е.А.Быстрова</a:t>
            </a:r>
            <a:r>
              <a:rPr lang="ru-RU" baseline="0" dirty="0"/>
              <a:t>, Л.В. </a:t>
            </a:r>
            <a:r>
              <a:rPr lang="ru-RU" baseline="0" dirty="0" err="1"/>
              <a:t>Кибирева</a:t>
            </a:r>
            <a:r>
              <a:rPr lang="ru-RU" baseline="0" dirty="0"/>
              <a:t> Москва, «Русское слово» 2014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В  конструкторе использована идея перемещения объектов в режиме просмотра демонстрации, предложенная Гансом </a:t>
            </a:r>
            <a:r>
              <a:rPr lang="ru-RU" dirty="0" err="1"/>
              <a:t>Хофманом</a:t>
            </a:r>
            <a:r>
              <a:rPr lang="ru-RU" dirty="0"/>
              <a:t> (</a:t>
            </a:r>
            <a:r>
              <a:rPr lang="ru-RU" dirty="0" err="1"/>
              <a:t>Hans</a:t>
            </a:r>
            <a:r>
              <a:rPr lang="ru-RU" dirty="0"/>
              <a:t> </a:t>
            </a:r>
            <a:r>
              <a:rPr lang="ru-RU" dirty="0" err="1"/>
              <a:t>Werner</a:t>
            </a:r>
            <a:r>
              <a:rPr lang="ru-RU" dirty="0"/>
              <a:t> </a:t>
            </a:r>
            <a:r>
              <a:rPr lang="ru-RU" dirty="0" err="1"/>
              <a:t>Hofmann</a:t>
            </a:r>
            <a:r>
              <a:rPr lang="ru-RU" dirty="0"/>
              <a:t> </a:t>
            </a:r>
            <a:r>
              <a:rPr lang="en-US" dirty="0"/>
              <a:t>hw@lemitec.de</a:t>
            </a:r>
            <a:r>
              <a:rPr lang="ru-RU"/>
              <a:t>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441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411560" y="3212976"/>
            <a:ext cx="6400800" cy="648072"/>
          </a:xfrm>
        </p:spPr>
        <p:txBody>
          <a:bodyPr/>
          <a:lstStyle>
            <a:lvl1pPr marL="342900" indent="-342900" algn="ctr">
              <a:spcBef>
                <a:spcPct val="20000"/>
              </a:spcBef>
              <a:buNone/>
              <a:defRPr baseline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ru-RU" sz="3200" dirty="0">
                <a:latin typeface="Arial" charset="0"/>
              </a:rPr>
              <a:t>по предмету, теме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31662-8875-4E84-BC6B-F057167AD8AA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31662-8875-4E84-BC6B-F057167AD8AA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control" Target="../activeX/activeX1.xml"/><Relationship Id="rId1" Type="http://schemas.openxmlformats.org/officeDocument/2006/relationships/tags" Target="../tags/tag1.xml"/><Relationship Id="rId6" Type="http://schemas.openxmlformats.org/officeDocument/2006/relationships/image" Target="../media/image3.wmf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_First">
    <p:bg>
      <p:bgPr>
        <a:blipFill dpi="0" rotWithShape="1">
          <a:blip r:embed="rId5" cstate="print">
            <a:lum/>
          </a:blip>
          <a:srcRect/>
          <a:stretch>
            <a:fillRect b="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Скругленный прямоугольник 31"/>
          <p:cNvSpPr/>
          <p:nvPr/>
        </p:nvSpPr>
        <p:spPr>
          <a:xfrm>
            <a:off x="2195736" y="3284984"/>
            <a:ext cx="4968552" cy="1584176"/>
          </a:xfrm>
          <a:prstGeom prst="roundRect">
            <a:avLst/>
          </a:prstGeom>
          <a:solidFill>
            <a:srgbClr val="00B050">
              <a:alpha val="71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Panel"/>
          <p:cNvSpPr>
            <a:spLocks noChangeArrowheads="1"/>
          </p:cNvSpPr>
          <p:nvPr/>
        </p:nvSpPr>
        <p:spPr bwMode="auto">
          <a:xfrm>
            <a:off x="0" y="6237312"/>
            <a:ext cx="9144000" cy="620713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" name="Tx_min"/>
          <p:cNvSpPr txBox="1">
            <a:spLocks noChangeArrowheads="1"/>
          </p:cNvSpPr>
          <p:nvPr/>
        </p:nvSpPr>
        <p:spPr bwMode="auto">
          <a:xfrm>
            <a:off x="8629650" y="6441306"/>
            <a:ext cx="4318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мин.</a:t>
            </a:r>
          </a:p>
        </p:txBody>
      </p:sp>
      <p:sp>
        <p:nvSpPr>
          <p:cNvPr id="4" name="Out_Tim"/>
          <p:cNvSpPr txBox="1">
            <a:spLocks noChangeArrowheads="1"/>
          </p:cNvSpPr>
          <p:nvPr/>
        </p:nvSpPr>
        <p:spPr bwMode="auto">
          <a:xfrm>
            <a:off x="8053388" y="638574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chemeClr val="hlink"/>
                </a:solidFill>
                <a:latin typeface="Arial" charset="0"/>
              </a:rPr>
              <a:t>10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" name="Tx_Tim"/>
          <p:cNvSpPr txBox="1">
            <a:spLocks noChangeArrowheads="1"/>
          </p:cNvSpPr>
          <p:nvPr/>
        </p:nvSpPr>
        <p:spPr bwMode="auto">
          <a:xfrm>
            <a:off x="6227763" y="6441306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Время тестирования</a:t>
            </a:r>
          </a:p>
        </p:txBody>
      </p:sp>
      <p:sp>
        <p:nvSpPr>
          <p:cNvPr id="6" name="Dalee">
            <a:hlinkClick r:id="" action="ppaction://macro?name=Pusk" highlightClick="1"/>
          </p:cNvPr>
          <p:cNvSpPr>
            <a:spLocks noChangeArrowheads="1"/>
          </p:cNvSpPr>
          <p:nvPr/>
        </p:nvSpPr>
        <p:spPr bwMode="auto">
          <a:xfrm>
            <a:off x="3492500" y="6378600"/>
            <a:ext cx="2159000" cy="338137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  <a:sym typeface="Webdings" pitchFamily="18" charset="2"/>
              </a:rPr>
              <a:t>Начать тестирование</a:t>
            </a:r>
          </a:p>
        </p:txBody>
      </p:sp>
      <p:sp>
        <p:nvSpPr>
          <p:cNvPr id="7" name="Out_Zd"/>
          <p:cNvSpPr txBox="1">
            <a:spLocks noChangeArrowheads="1"/>
          </p:cNvSpPr>
          <p:nvPr/>
        </p:nvSpPr>
        <p:spPr bwMode="auto">
          <a:xfrm>
            <a:off x="1835150" y="6385743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chemeClr val="hlink"/>
                </a:solidFill>
                <a:latin typeface="Arial" charset="0"/>
              </a:rPr>
              <a:t>10</a:t>
            </a:r>
            <a:endParaRPr lang="ru-RU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8" name="Tx_Zd"/>
          <p:cNvSpPr txBox="1">
            <a:spLocks noChangeArrowheads="1"/>
          </p:cNvSpPr>
          <p:nvPr/>
        </p:nvSpPr>
        <p:spPr bwMode="auto">
          <a:xfrm>
            <a:off x="539750" y="6441306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9" name="Text FI"/>
          <p:cNvSpPr txBox="1">
            <a:spLocks noChangeArrowheads="1"/>
          </p:cNvSpPr>
          <p:nvPr/>
        </p:nvSpPr>
        <p:spPr bwMode="auto">
          <a:xfrm>
            <a:off x="3300413" y="5156200"/>
            <a:ext cx="2520950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400">
                <a:latin typeface="Arial" charset="0"/>
              </a:rPr>
              <a:t>Введите фамилию и имя</a:t>
            </a:r>
          </a:p>
        </p:txBody>
      </p:sp>
      <p:grpSp>
        <p:nvGrpSpPr>
          <p:cNvPr id="10" name="Logo"/>
          <p:cNvGrpSpPr>
            <a:grpSpLocks/>
          </p:cNvGrpSpPr>
          <p:nvPr/>
        </p:nvGrpSpPr>
        <p:grpSpPr bwMode="auto">
          <a:xfrm>
            <a:off x="395536" y="5445224"/>
            <a:ext cx="463550" cy="369888"/>
            <a:chOff x="143" y="794"/>
            <a:chExt cx="292" cy="233"/>
          </a:xfrm>
        </p:grpSpPr>
        <p:grpSp>
          <p:nvGrpSpPr>
            <p:cNvPr id="11" name="Group 21"/>
            <p:cNvGrpSpPr>
              <a:grpSpLocks noChangeAspect="1"/>
            </p:cNvGrpSpPr>
            <p:nvPr/>
          </p:nvGrpSpPr>
          <p:grpSpPr bwMode="auto">
            <a:xfrm>
              <a:off x="144" y="801"/>
              <a:ext cx="291" cy="225"/>
              <a:chOff x="2229" y="6190"/>
              <a:chExt cx="3621" cy="2813"/>
            </a:xfrm>
          </p:grpSpPr>
          <p:sp>
            <p:nvSpPr>
              <p:cNvPr id="21" name="Frfm 14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" name="Frfm 13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" name="Frfm 12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" name="Frfm 11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" name="Frfm 10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" name="Frfm 9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" name="Frfm 8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2" name="Group 29"/>
            <p:cNvGrpSpPr>
              <a:grpSpLocks noChangeAspect="1"/>
            </p:cNvGrpSpPr>
            <p:nvPr/>
          </p:nvGrpSpPr>
          <p:grpSpPr bwMode="auto">
            <a:xfrm rot="10800000">
              <a:off x="143" y="794"/>
              <a:ext cx="291" cy="225"/>
              <a:chOff x="2229" y="6190"/>
              <a:chExt cx="3621" cy="2813"/>
            </a:xfrm>
          </p:grpSpPr>
          <p:sp>
            <p:nvSpPr>
              <p:cNvPr id="14" name="Frfm 7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" name="Frfm 6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" name="Frfm 5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" name="Frfm 4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" name="Frfm 3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" name="Frfm 2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" name="Frfm 1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3" name="Rect1">
              <a:hlinkClick r:id="" action="ppaction://macro?name=AddCmdBar"/>
            </p:cNvPr>
            <p:cNvSpPr>
              <a:spLocks noChangeAspect="1" noChangeArrowheads="1"/>
            </p:cNvSpPr>
            <p:nvPr/>
          </p:nvSpPr>
          <p:spPr bwMode="auto">
            <a:xfrm>
              <a:off x="145" y="798"/>
              <a:ext cx="288" cy="22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3175">
              <a:solidFill>
                <a:schemeClr val="folHlink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9" name="Подзаголовок 28"/>
          <p:cNvSpPr>
            <a:spLocks noGrp="1"/>
          </p:cNvSpPr>
          <p:nvPr>
            <p:ph type="subTitle" idx="1"/>
          </p:nvPr>
        </p:nvSpPr>
        <p:spPr>
          <a:xfrm>
            <a:off x="1403648" y="3284984"/>
            <a:ext cx="6400800" cy="648072"/>
          </a:xfrm>
        </p:spPr>
        <p:txBody>
          <a:bodyPr>
            <a:noAutofit/>
          </a:bodyPr>
          <a:lstStyle/>
          <a:p>
            <a:r>
              <a:rPr lang="ru-RU" sz="4000" b="1" i="1" dirty="0">
                <a:solidFill>
                  <a:schemeClr val="bg1"/>
                </a:solidFill>
              </a:rPr>
              <a:t>Викторина</a:t>
            </a:r>
          </a:p>
          <a:p>
            <a:r>
              <a:rPr lang="ru-RU" sz="4000" b="1" i="1" dirty="0">
                <a:solidFill>
                  <a:schemeClr val="bg1"/>
                </a:solidFill>
              </a:rPr>
              <a:t>«Здоровое питание»</a:t>
            </a: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395536" y="332656"/>
            <a:ext cx="4968552" cy="936104"/>
          </a:xfrm>
          <a:prstGeom prst="round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/>
              <a:t>Масагутова</a:t>
            </a:r>
            <a:r>
              <a:rPr lang="ru-RU" dirty="0"/>
              <a:t> Замира </a:t>
            </a:r>
            <a:r>
              <a:rPr lang="ru-RU" dirty="0" err="1"/>
              <a:t>Раифовна</a:t>
            </a:r>
            <a:endParaRPr lang="ru-RU" dirty="0"/>
          </a:p>
          <a:p>
            <a:pPr algn="ctr"/>
            <a:r>
              <a:rPr lang="ru-RU" dirty="0"/>
              <a:t>учитель биологии</a:t>
            </a:r>
          </a:p>
          <a:p>
            <a:pPr algn="ctr"/>
            <a:r>
              <a:rPr lang="ru-RU" dirty="0"/>
              <a:t> МБОУ СОШ № </a:t>
            </a:r>
            <a:r>
              <a:rPr lang="en-US" dirty="0"/>
              <a:t>3</a:t>
            </a:r>
            <a:r>
              <a:rPr lang="ru-RU" dirty="0"/>
              <a:t>,</a:t>
            </a:r>
            <a:r>
              <a:rPr lang="ru-RU" dirty="0" err="1"/>
              <a:t>г.Альметьевск</a:t>
            </a:r>
            <a:endParaRPr lang="ru-RU" dirty="0"/>
          </a:p>
        </p:txBody>
      </p:sp>
    </p:spTree>
    <p:custDataLst>
      <p:tags r:id="rId1"/>
    </p:custDataLst>
    <p:controls>
      <mc:AlternateContent xmlns:mc="http://schemas.openxmlformats.org/markup-compatibility/2006">
        <mc:Choice xmlns:v="urn:schemas-microsoft-com:vml" Requires="v">
          <p:control name="TextBox1" r:id="rId2" imgW="2952720" imgH="285840"/>
        </mc:Choice>
        <mc:Fallback>
          <p:control name="TextBox1" r:id="rId2" imgW="2952720" imgH="285840">
            <p:pic>
              <p:nvPicPr>
                <p:cNvPr id="28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3092450" y="5445125"/>
                  <a:ext cx="2952750" cy="2889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10411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4F81BD"/>
              </a:gs>
              <a:gs pos="0">
                <a:srgbClr val="FFFFFF"/>
              </a:gs>
              <a:gs pos="100000">
                <a:srgbClr val="FFFFFF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/>
              </a:rPr>
              <a:t>Далее</a:t>
            </a:r>
          </a:p>
        </p:txBody>
      </p:sp>
      <p:sp>
        <p:nvSpPr>
          <p:cNvPr id="10" name="Out_Zd" hidden="1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 hidden="1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>
                <a:solidFill>
                  <a:schemeClr val="tx2"/>
                </a:solidFill>
                <a:latin typeface="Arial"/>
              </a:rPr>
              <a:t>Задание</a:t>
            </a:r>
          </a:p>
        </p:txBody>
      </p:sp>
      <p:sp>
        <p:nvSpPr>
          <p:cNvPr id="12" name="Cena" hidden="1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899592" y="1196752"/>
            <a:ext cx="7416824" cy="42484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Перед тобой викторина из 10 вопросов,  на которые ты должен ответить в течение 10 минут. Выбирай правильный ответ и нажимай кнопку. Для перехода к следующему вопросу нажми кнопку «Далее» в нижнем углу слайда. После прохождения викторины тебя ожидает оценка, которую компьютер выставит сам!</a:t>
            </a:r>
          </a:p>
          <a:p>
            <a:pPr algn="ctr"/>
            <a:r>
              <a:rPr lang="ru-RU" sz="2800" dirty="0"/>
              <a:t>Приятной работы!</a:t>
            </a:r>
          </a:p>
        </p:txBody>
      </p:sp>
    </p:spTree>
    <p:custDataLst>
      <p:tags r:id="rId1"/>
    </p:custDataLst>
  </p:cSld>
  <p:clrMapOvr>
    <a:masterClrMapping/>
  </p:clrMapOvr>
  <p:transition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4F81BD"/>
              </a:gs>
              <a:gs pos="0">
                <a:srgbClr val="FFFFFF"/>
              </a:gs>
              <a:gs pos="100000">
                <a:srgbClr val="FFFFFF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/>
              </a:rPr>
              <a:t>Далее</a:t>
            </a: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>
                <a:solidFill>
                  <a:schemeClr val="hlink"/>
                </a:solidFill>
                <a:latin typeface="Arial"/>
              </a:rPr>
              <a:t>1</a:t>
            </a: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>
                <a:solidFill>
                  <a:schemeClr val="tx2"/>
                </a:solidFill>
                <a:latin typeface="Arial"/>
              </a:rPr>
              <a:t>Задание</a:t>
            </a: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>
                <a:solidFill>
                  <a:schemeClr val="tx2"/>
                </a:solidFill>
                <a:latin typeface="Arial"/>
              </a:rPr>
              <a:t>1 бал.</a:t>
            </a: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" name="Скругленный прямоугольник 38"/>
          <p:cNvSpPr/>
          <p:nvPr/>
        </p:nvSpPr>
        <p:spPr>
          <a:xfrm>
            <a:off x="1979712" y="476672"/>
            <a:ext cx="6480720" cy="1368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Рекомендуется съедать 700мг кальция в день.  В каком продукте содержится кальций?</a:t>
            </a:r>
            <a:endParaRPr lang="ru-RU" sz="2800" b="1" i="1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1187624" y="1844824"/>
            <a:ext cx="131318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4000" dirty="0"/>
              <a:t>рыба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1331640" y="2492896"/>
            <a:ext cx="126188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/>
              <a:t>мясо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1290057" y="3068960"/>
            <a:ext cx="18254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/>
              <a:t>молоко</a:t>
            </a:r>
          </a:p>
        </p:txBody>
      </p:sp>
    </p:spTree>
    <p:custDataLst>
      <p:tags r:id="rId1"/>
    </p:custData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4F81BD"/>
              </a:gs>
              <a:gs pos="0">
                <a:srgbClr val="FFFFFF"/>
              </a:gs>
              <a:gs pos="100000">
                <a:srgbClr val="FFFFFF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/>
              </a:rPr>
              <a:t>Далее</a:t>
            </a: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>
                <a:solidFill>
                  <a:schemeClr val="hlink"/>
                </a:solidFill>
                <a:latin typeface="Arial"/>
              </a:rPr>
              <a:t>2</a:t>
            </a: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>
                <a:solidFill>
                  <a:schemeClr val="tx2"/>
                </a:solidFill>
                <a:latin typeface="Arial"/>
              </a:rPr>
              <a:t>Задание</a:t>
            </a: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>
                <a:solidFill>
                  <a:schemeClr val="tx2"/>
                </a:solidFill>
                <a:latin typeface="Arial"/>
              </a:rPr>
              <a:t>1 бал.</a:t>
            </a:r>
          </a:p>
        </p:txBody>
      </p:sp>
      <p:grpSp>
        <p:nvGrpSpPr>
          <p:cNvPr id="18" name="KAN 1"/>
          <p:cNvGrpSpPr/>
          <p:nvPr/>
        </p:nvGrpSpPr>
        <p:grpSpPr>
          <a:xfrm>
            <a:off x="827584" y="378904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827584" y="4365104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827584" y="5013176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" name="Скругленный прямоугольник 38"/>
          <p:cNvSpPr/>
          <p:nvPr/>
        </p:nvSpPr>
        <p:spPr>
          <a:xfrm>
            <a:off x="1907704" y="548680"/>
            <a:ext cx="6624736" cy="29523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/>
              <a:t>ЭТИ продукты великий русский ученый Илья Ильич Мечников считал способными не только улучшать здоровье человека, но и продлевать его жизнь. Сам Мечников ежедневно употреблял ЭТИ продукты в пищу.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1115616" y="3645024"/>
            <a:ext cx="4464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000" dirty="0"/>
              <a:t>кисломолочные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1547664" y="4221088"/>
            <a:ext cx="18614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/>
              <a:t>мясные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1619672" y="4797152"/>
            <a:ext cx="37521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 err="1"/>
              <a:t>хлебо-булочные</a:t>
            </a:r>
            <a:endParaRPr lang="ru-RU" sz="4000" dirty="0"/>
          </a:p>
        </p:txBody>
      </p:sp>
    </p:spTree>
    <p:custDataLst>
      <p:tags r:id="rId1"/>
    </p:custDataLst>
  </p:cSld>
  <p:clrMapOvr>
    <a:masterClrMapping/>
  </p:clrMapOvr>
  <p:transition advClick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4F81BD"/>
              </a:gs>
              <a:gs pos="0">
                <a:srgbClr val="FFFFFF"/>
              </a:gs>
              <a:gs pos="100000">
                <a:srgbClr val="FFFFFF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/>
              </a:rPr>
              <a:t>Далее</a:t>
            </a: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>
                <a:solidFill>
                  <a:schemeClr val="hlink"/>
                </a:solidFill>
                <a:latin typeface="Arial"/>
              </a:rPr>
              <a:t>3</a:t>
            </a: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>
                <a:solidFill>
                  <a:schemeClr val="tx2"/>
                </a:solidFill>
                <a:latin typeface="Arial"/>
              </a:rPr>
              <a:t>Задание</a:t>
            </a: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>
                <a:solidFill>
                  <a:schemeClr val="tx2"/>
                </a:solidFill>
                <a:latin typeface="Arial"/>
              </a:rPr>
              <a:t>1 бал.</a:t>
            </a: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6" name="KAN 4"/>
          <p:cNvGrpSpPr/>
          <p:nvPr/>
        </p:nvGrpSpPr>
        <p:grpSpPr>
          <a:xfrm>
            <a:off x="444500" y="3937000"/>
            <a:ext cx="647700" cy="397510"/>
            <a:chOff x="444500" y="2032000"/>
            <a:chExt cx="647700" cy="397510"/>
          </a:xfrm>
        </p:grpSpPr>
        <p:sp>
          <p:nvSpPr>
            <p:cNvPr id="31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4</a:t>
              </a:r>
            </a:p>
          </p:txBody>
        </p:sp>
        <p:sp>
          <p:nvSpPr>
            <p:cNvPr id="32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" name="Скругленный прямоугольник 38"/>
          <p:cNvSpPr/>
          <p:nvPr/>
        </p:nvSpPr>
        <p:spPr>
          <a:xfrm>
            <a:off x="1835696" y="548680"/>
            <a:ext cx="6696744" cy="1368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/>
              <a:t>Какие продукты являются основными источниками белка для организма?</a:t>
            </a:r>
            <a:br>
              <a:rPr lang="ru-RU" sz="2800" b="1" i="1" dirty="0"/>
            </a:br>
            <a:endParaRPr lang="ru-RU" sz="2800" b="1" i="1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1115616" y="2492896"/>
            <a:ext cx="37379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/>
              <a:t>овощи и фрукты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1129241" y="3140968"/>
            <a:ext cx="45134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/>
              <a:t>зерновые продукты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1113212" y="1916832"/>
            <a:ext cx="41399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/>
              <a:t>рыбные продукты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1090095" y="3789040"/>
            <a:ext cx="46203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/>
              <a:t>мясные и молочные</a:t>
            </a:r>
          </a:p>
        </p:txBody>
      </p:sp>
    </p:spTree>
    <p:custDataLst>
      <p:tags r:id="rId1"/>
    </p:custData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4F81BD"/>
              </a:gs>
              <a:gs pos="0">
                <a:srgbClr val="FFFFFF"/>
              </a:gs>
              <a:gs pos="100000">
                <a:srgbClr val="FFFFFF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/>
              </a:rPr>
              <a:t>Далее</a:t>
            </a: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>
                <a:solidFill>
                  <a:schemeClr val="hlink"/>
                </a:solidFill>
                <a:latin typeface="Arial"/>
              </a:rPr>
              <a:t>4</a:t>
            </a: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>
                <a:solidFill>
                  <a:schemeClr val="tx2"/>
                </a:solidFill>
                <a:latin typeface="Arial"/>
              </a:rPr>
              <a:t>Задание</a:t>
            </a: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>
                <a:solidFill>
                  <a:schemeClr val="tx2"/>
                </a:solidFill>
                <a:latin typeface="Arial"/>
              </a:rPr>
              <a:t>1 бал.</a:t>
            </a:r>
          </a:p>
        </p:txBody>
      </p:sp>
      <p:grpSp>
        <p:nvGrpSpPr>
          <p:cNvPr id="18" name="KAN 1"/>
          <p:cNvGrpSpPr/>
          <p:nvPr/>
        </p:nvGrpSpPr>
        <p:grpSpPr>
          <a:xfrm>
            <a:off x="467544" y="1700808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67544" y="2924944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67544" y="4005064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6" name="KAN 4"/>
          <p:cNvGrpSpPr/>
          <p:nvPr/>
        </p:nvGrpSpPr>
        <p:grpSpPr>
          <a:xfrm>
            <a:off x="467544" y="5517232"/>
            <a:ext cx="647700" cy="397510"/>
            <a:chOff x="444500" y="2032000"/>
            <a:chExt cx="647700" cy="397510"/>
          </a:xfrm>
        </p:grpSpPr>
        <p:sp>
          <p:nvSpPr>
            <p:cNvPr id="31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4</a:t>
              </a:r>
            </a:p>
          </p:txBody>
        </p:sp>
        <p:sp>
          <p:nvSpPr>
            <p:cNvPr id="32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" name="Скругленный прямоугольник 38"/>
          <p:cNvSpPr/>
          <p:nvPr/>
        </p:nvSpPr>
        <p:spPr>
          <a:xfrm>
            <a:off x="1835696" y="548680"/>
            <a:ext cx="6696744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/>
              <a:t>Какое из утверждений является верным?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1258616" y="3861048"/>
            <a:ext cx="7885384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источником витаминов являются разные виды продуктов – овощи и фрукты, молочные, зерновые продукты, мясо</a:t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1233317" y="1628800"/>
            <a:ext cx="79106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преимущественно источником витаминов </a:t>
            </a:r>
          </a:p>
          <a:p>
            <a:r>
              <a:rPr lang="ru-RU" sz="2800" dirty="0"/>
              <a:t>служат овощи и фрукты</a:t>
            </a:r>
            <a:endParaRPr lang="ru-RU" sz="4000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1187624" y="2780928"/>
            <a:ext cx="77048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источником витаминов служат только сырые продукты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43" name="Прямоугольник 42"/>
          <p:cNvSpPr/>
          <p:nvPr/>
        </p:nvSpPr>
        <p:spPr>
          <a:xfrm>
            <a:off x="1099105" y="5373216"/>
            <a:ext cx="61371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источником витаминов могут быть только таблетки</a:t>
            </a:r>
          </a:p>
        </p:txBody>
      </p:sp>
    </p:spTree>
    <p:custDataLst>
      <p:tags r:id="rId1"/>
    </p:custDataLst>
  </p:cSld>
  <p:clrMapOvr>
    <a:masterClrMapping/>
  </p:clrMapOvr>
  <p:transition advClick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4F81BD"/>
              </a:gs>
              <a:gs pos="0">
                <a:srgbClr val="FFFFFF"/>
              </a:gs>
              <a:gs pos="100000">
                <a:srgbClr val="FFFFFF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/>
              </a:rPr>
              <a:t>Далее</a:t>
            </a: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>
                <a:solidFill>
                  <a:schemeClr val="hlink"/>
                </a:solidFill>
                <a:latin typeface="Arial"/>
              </a:rPr>
              <a:t>5</a:t>
            </a:r>
            <a:endParaRPr lang="ru-RU" b="1" dirty="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>
                <a:solidFill>
                  <a:schemeClr val="tx2"/>
                </a:solidFill>
                <a:latin typeface="Arial"/>
              </a:rPr>
              <a:t>Задание</a:t>
            </a: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>
                <a:solidFill>
                  <a:schemeClr val="tx2"/>
                </a:solidFill>
                <a:latin typeface="Arial"/>
              </a:rPr>
              <a:t>1 бал.</a:t>
            </a:r>
          </a:p>
        </p:txBody>
      </p:sp>
      <p:grpSp>
        <p:nvGrpSpPr>
          <p:cNvPr id="18" name="KAN 1"/>
          <p:cNvGrpSpPr/>
          <p:nvPr/>
        </p:nvGrpSpPr>
        <p:grpSpPr>
          <a:xfrm>
            <a:off x="467544" y="1844824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67544" y="3212976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67544" y="4869160"/>
            <a:ext cx="651694" cy="397510"/>
            <a:chOff x="463550" y="2014984"/>
            <a:chExt cx="651694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67544" y="2014984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" name="Скругленный прямоугольник 38"/>
          <p:cNvSpPr/>
          <p:nvPr/>
        </p:nvSpPr>
        <p:spPr>
          <a:xfrm>
            <a:off x="1835696" y="548680"/>
            <a:ext cx="6696744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i="1" dirty="0"/>
          </a:p>
          <a:p>
            <a:pPr algn="ctr"/>
            <a:r>
              <a:rPr lang="ru-RU" sz="2800" b="1" i="1" dirty="0"/>
              <a:t>Какое из высказываний является верным?</a:t>
            </a:r>
            <a:br>
              <a:rPr lang="ru-RU" sz="2800" b="1" i="1" dirty="0"/>
            </a:br>
            <a:endParaRPr lang="ru-RU" sz="2800" b="1" i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1403648" y="1700808"/>
            <a:ext cx="94631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в рационе питания должны присутствовать преимущественно растительные жиры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1187624" y="4725144"/>
            <a:ext cx="61206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соотношение растительных и животных жиров в рационе питания должно составлять 1:3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1331640" y="2996952"/>
            <a:ext cx="734481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следует избегать употребления животных жиров</a:t>
            </a:r>
            <a:br>
              <a:rPr lang="ru-RU" dirty="0"/>
            </a:br>
            <a:endParaRPr lang="ru-RU" dirty="0"/>
          </a:p>
        </p:txBody>
      </p:sp>
    </p:spTree>
    <p:custDataLst>
      <p:tags r:id="rId1"/>
    </p:custDataLst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4F81BD"/>
              </a:gs>
              <a:gs pos="0">
                <a:srgbClr val="FFFFFF"/>
              </a:gs>
              <a:gs pos="100000">
                <a:srgbClr val="FFFFFF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/>
              </a:rPr>
              <a:t>Далее</a:t>
            </a: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>
                <a:solidFill>
                  <a:schemeClr val="hlink"/>
                </a:solidFill>
                <a:latin typeface="Arial"/>
              </a:rPr>
              <a:t>6</a:t>
            </a:r>
            <a:endParaRPr lang="ru-RU" b="1" dirty="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>
                <a:solidFill>
                  <a:schemeClr val="tx2"/>
                </a:solidFill>
                <a:latin typeface="Arial"/>
              </a:rPr>
              <a:t>Задание</a:t>
            </a: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>
                <a:solidFill>
                  <a:schemeClr val="tx2"/>
                </a:solidFill>
                <a:latin typeface="Arial"/>
              </a:rPr>
              <a:t>1 бал.</a:t>
            </a: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" name="Скругленный прямоугольник 38"/>
          <p:cNvSpPr/>
          <p:nvPr/>
        </p:nvSpPr>
        <p:spPr>
          <a:xfrm>
            <a:off x="2051720" y="548680"/>
            <a:ext cx="648072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/>
          </a:p>
          <a:p>
            <a:pPr algn="ctr"/>
            <a:r>
              <a:rPr lang="ru-RU" sz="2800" b="1" i="1" dirty="0"/>
              <a:t>Какой из продуктов является источником витамина Д?</a:t>
            </a:r>
            <a:br>
              <a:rPr lang="ru-RU" sz="2800" dirty="0"/>
            </a:br>
            <a:endParaRPr lang="ru-RU" sz="2800" b="1" i="1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1259632" y="1844824"/>
            <a:ext cx="10118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/>
              <a:t>сыр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1187624" y="2492896"/>
            <a:ext cx="395172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dirty="0"/>
              <a:t>сливочное масло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1187624" y="3068960"/>
            <a:ext cx="163378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/>
              <a:t>овощи</a:t>
            </a:r>
          </a:p>
        </p:txBody>
      </p:sp>
    </p:spTree>
    <p:custDataLst>
      <p:tags r:id="rId1"/>
    </p:custDataLst>
  </p:cSld>
  <p:clrMapOvr>
    <a:masterClrMapping/>
  </p:clrMapOvr>
  <p:transition advClick="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4F81BD"/>
              </a:gs>
              <a:gs pos="0">
                <a:srgbClr val="FFFFFF"/>
              </a:gs>
              <a:gs pos="100000">
                <a:srgbClr val="FFFFFF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/>
              </a:rPr>
              <a:t>Далее</a:t>
            </a: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>
                <a:solidFill>
                  <a:schemeClr val="hlink"/>
                </a:solidFill>
                <a:latin typeface="Arial"/>
              </a:rPr>
              <a:t>7</a:t>
            </a:r>
            <a:endParaRPr lang="ru-RU" b="1" dirty="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>
                <a:solidFill>
                  <a:schemeClr val="tx2"/>
                </a:solidFill>
                <a:latin typeface="Arial"/>
              </a:rPr>
              <a:t>Задание</a:t>
            </a: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>
                <a:solidFill>
                  <a:schemeClr val="tx2"/>
                </a:solidFill>
                <a:latin typeface="Arial"/>
              </a:rPr>
              <a:t>1 бал.</a:t>
            </a:r>
          </a:p>
        </p:txBody>
      </p:sp>
      <p:grpSp>
        <p:nvGrpSpPr>
          <p:cNvPr id="18" name="KAN 1"/>
          <p:cNvGrpSpPr/>
          <p:nvPr/>
        </p:nvGrpSpPr>
        <p:grpSpPr>
          <a:xfrm>
            <a:off x="1043608" y="486916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3923928" y="486916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dirty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6300192" y="486916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" name="Скругленный прямоугольник 38"/>
          <p:cNvSpPr/>
          <p:nvPr/>
        </p:nvSpPr>
        <p:spPr>
          <a:xfrm>
            <a:off x="1907704" y="548680"/>
            <a:ext cx="6624736" cy="1440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/>
              <a:t>В каком продукте содержится витамин А, необходимый для функционирования органов зрения?</a:t>
            </a:r>
          </a:p>
        </p:txBody>
      </p:sp>
      <p:pic>
        <p:nvPicPr>
          <p:cNvPr id="16386" name="Picture 2" descr="C:\Users\Саглай\Desktop\правильное питание\1746e3c8227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3068960"/>
            <a:ext cx="2217841" cy="1632639"/>
          </a:xfrm>
          <a:prstGeom prst="rect">
            <a:avLst/>
          </a:prstGeom>
          <a:noFill/>
        </p:spPr>
      </p:pic>
      <p:pic>
        <p:nvPicPr>
          <p:cNvPr id="16387" name="Picture 3" descr="C:\Users\Саглай\Desktop\правильное питание\6387f7f87c8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068960"/>
            <a:ext cx="2129086" cy="1519573"/>
          </a:xfrm>
          <a:prstGeom prst="rect">
            <a:avLst/>
          </a:prstGeom>
          <a:noFill/>
        </p:spPr>
      </p:pic>
      <p:pic>
        <p:nvPicPr>
          <p:cNvPr id="16388" name="Picture 4" descr="C:\Users\Саглай\Desktop\правильное питание\sausage_PNG519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2742740"/>
            <a:ext cx="2232248" cy="198898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Click="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4F81BD"/>
              </a:gs>
              <a:gs pos="0">
                <a:srgbClr val="FFFFFF"/>
              </a:gs>
              <a:gs pos="100000">
                <a:srgbClr val="FFFFFF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/>
              </a:rPr>
              <a:t>Далее</a:t>
            </a: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>
                <a:solidFill>
                  <a:schemeClr val="hlink"/>
                </a:solidFill>
                <a:latin typeface="Arial"/>
              </a:rPr>
              <a:t>8</a:t>
            </a:r>
            <a:endParaRPr lang="ru-RU" b="1" dirty="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>
                <a:solidFill>
                  <a:schemeClr val="tx2"/>
                </a:solidFill>
                <a:latin typeface="Arial"/>
              </a:rPr>
              <a:t>Задание</a:t>
            </a: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>
                <a:solidFill>
                  <a:schemeClr val="tx2"/>
                </a:solidFill>
                <a:latin typeface="Arial"/>
              </a:rPr>
              <a:t>1 бал.</a:t>
            </a:r>
          </a:p>
        </p:txBody>
      </p:sp>
      <p:grpSp>
        <p:nvGrpSpPr>
          <p:cNvPr id="18" name="KAN 1"/>
          <p:cNvGrpSpPr/>
          <p:nvPr/>
        </p:nvGrpSpPr>
        <p:grpSpPr>
          <a:xfrm>
            <a:off x="971600" y="486916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3851920" y="486916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6084168" y="486916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" name="Скругленный прямоугольник 38"/>
          <p:cNvSpPr/>
          <p:nvPr/>
        </p:nvSpPr>
        <p:spPr>
          <a:xfrm>
            <a:off x="1979712" y="548680"/>
            <a:ext cx="6552728" cy="1368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/>
              <a:t>В каком продукте содержится витамин Е, полезный для кожи?</a:t>
            </a:r>
          </a:p>
        </p:txBody>
      </p:sp>
      <p:pic>
        <p:nvPicPr>
          <p:cNvPr id="17410" name="Picture 2" descr="C:\Users\Саглай\Desktop\правильное питание\447722befd2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284984"/>
            <a:ext cx="2081825" cy="1456756"/>
          </a:xfrm>
          <a:prstGeom prst="rect">
            <a:avLst/>
          </a:prstGeom>
          <a:noFill/>
        </p:spPr>
      </p:pic>
      <p:pic>
        <p:nvPicPr>
          <p:cNvPr id="17411" name="Picture 3" descr="C:\Users\Саглай\Desktop\правильное питание\48adeb218ba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2708920"/>
            <a:ext cx="1693733" cy="2005272"/>
          </a:xfrm>
          <a:prstGeom prst="rect">
            <a:avLst/>
          </a:prstGeom>
          <a:noFill/>
        </p:spPr>
      </p:pic>
      <p:pic>
        <p:nvPicPr>
          <p:cNvPr id="17412" name="Picture 4" descr="C:\Users\Саглай\Desktop\правильное питание\1cb017230f6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59" y="2780928"/>
            <a:ext cx="2336711" cy="216024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Click="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4F81BD"/>
              </a:gs>
              <a:gs pos="0">
                <a:srgbClr val="FFFFFF"/>
              </a:gs>
              <a:gs pos="100000">
                <a:srgbClr val="FFFFFF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/>
              </a:rPr>
              <a:t>Далее</a:t>
            </a: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>
                <a:solidFill>
                  <a:schemeClr val="hlink"/>
                </a:solidFill>
                <a:latin typeface="Arial"/>
              </a:rPr>
              <a:t>9</a:t>
            </a:r>
            <a:endParaRPr lang="ru-RU" b="1" dirty="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>
                <a:solidFill>
                  <a:schemeClr val="tx2"/>
                </a:solidFill>
                <a:latin typeface="Arial"/>
              </a:rPr>
              <a:t>Задание</a:t>
            </a: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>
                <a:solidFill>
                  <a:schemeClr val="tx2"/>
                </a:solidFill>
                <a:latin typeface="Arial"/>
              </a:rPr>
              <a:t>1 бал.</a:t>
            </a:r>
          </a:p>
        </p:txBody>
      </p:sp>
      <p:grpSp>
        <p:nvGrpSpPr>
          <p:cNvPr id="18" name="KAN 1"/>
          <p:cNvGrpSpPr/>
          <p:nvPr/>
        </p:nvGrpSpPr>
        <p:grpSpPr>
          <a:xfrm>
            <a:off x="1043608" y="486916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3923928" y="486916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6516216" y="486916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" name="Скругленный прямоугольник 38"/>
          <p:cNvSpPr/>
          <p:nvPr/>
        </p:nvSpPr>
        <p:spPr>
          <a:xfrm>
            <a:off x="1979712" y="548680"/>
            <a:ext cx="6552728" cy="17281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/>
              <a:t>В каком продукте содержится витамин В1, укрепляющий нервную систему?</a:t>
            </a:r>
          </a:p>
        </p:txBody>
      </p:sp>
      <p:pic>
        <p:nvPicPr>
          <p:cNvPr id="18434" name="Picture 2" descr="C:\Users\Саглай\Desktop\правильное питание\8733f914270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420888"/>
            <a:ext cx="1822285" cy="2305125"/>
          </a:xfrm>
          <a:prstGeom prst="rect">
            <a:avLst/>
          </a:prstGeom>
          <a:noFill/>
        </p:spPr>
      </p:pic>
      <p:pic>
        <p:nvPicPr>
          <p:cNvPr id="18435" name="Picture 3" descr="C:\Users\Саглай\Desktop\правильное питание\shashlik-assorti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2996952"/>
            <a:ext cx="2438400" cy="1828800"/>
          </a:xfrm>
          <a:prstGeom prst="rect">
            <a:avLst/>
          </a:prstGeom>
          <a:noFill/>
        </p:spPr>
      </p:pic>
      <p:pic>
        <p:nvPicPr>
          <p:cNvPr id="18436" name="Picture 4" descr="C:\Users\Саглай\Desktop\правильное питание\sides-french-fries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2780928"/>
            <a:ext cx="2328371" cy="185319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Click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4F81BD"/>
              </a:gs>
              <a:gs pos="0">
                <a:srgbClr val="FFFFFF"/>
              </a:gs>
              <a:gs pos="100000">
                <a:srgbClr val="FFFFFF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/>
              </a:rPr>
              <a:t>Далее</a:t>
            </a: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>
                <a:solidFill>
                  <a:schemeClr val="hlink"/>
                </a:solidFill>
                <a:latin typeface="Arial"/>
              </a:rPr>
              <a:t>10</a:t>
            </a:r>
            <a:endParaRPr lang="ru-RU" b="1" dirty="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>
                <a:solidFill>
                  <a:schemeClr val="tx2"/>
                </a:solidFill>
                <a:latin typeface="Arial"/>
              </a:rPr>
              <a:t>Задание</a:t>
            </a:r>
          </a:p>
        </p:txBody>
      </p:sp>
      <p:sp>
        <p:nvSpPr>
          <p:cNvPr id="12" name="Cena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>
                <a:solidFill>
                  <a:schemeClr val="tx2"/>
                </a:solidFill>
                <a:latin typeface="Arial"/>
              </a:rPr>
              <a:t>1 бал.</a:t>
            </a:r>
          </a:p>
        </p:txBody>
      </p:sp>
      <p:grpSp>
        <p:nvGrpSpPr>
          <p:cNvPr id="18" name="KAN 1"/>
          <p:cNvGrpSpPr/>
          <p:nvPr/>
        </p:nvGrpSpPr>
        <p:grpSpPr>
          <a:xfrm>
            <a:off x="1043608" y="486916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3923928" y="486916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6444208" y="486916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09" y="2085975"/>
              <a:ext cx="287910" cy="287908"/>
            </a:xfrm>
            <a:prstGeom prst="ellipse">
              <a:avLst/>
            </a:prstGeom>
            <a:gradFill flip="none" rotWithShape="1">
              <a:gsLst>
                <a:gs pos="0">
                  <a:srgbClr val="4F81BD"/>
                </a:gs>
                <a:gs pos="100000">
                  <a:srgbClr val="00000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3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79"/>
            </a:xfrm>
            <a:prstGeom prst="ellipse">
              <a:avLst/>
            </a:prstGeom>
            <a:solidFill>
              <a:schemeClr val="hlink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9" name="Скругленный прямоугольник 38"/>
          <p:cNvSpPr/>
          <p:nvPr/>
        </p:nvSpPr>
        <p:spPr>
          <a:xfrm>
            <a:off x="2123728" y="548680"/>
            <a:ext cx="6408712" cy="2160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/>
              <a:t>В каких продуктах содержится витамин В12, который является важным фактором нормального роста?</a:t>
            </a:r>
          </a:p>
        </p:txBody>
      </p:sp>
      <p:pic>
        <p:nvPicPr>
          <p:cNvPr id="19458" name="Picture 2" descr="C:\Users\Саглай\Desktop\правильное питание\produkti-kormyaschei-mater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2636912"/>
            <a:ext cx="2869183" cy="2049417"/>
          </a:xfrm>
          <a:prstGeom prst="rect">
            <a:avLst/>
          </a:prstGeom>
          <a:noFill/>
        </p:spPr>
      </p:pic>
      <p:pic>
        <p:nvPicPr>
          <p:cNvPr id="19459" name="Picture 3" descr="C:\Users\Саглай\Desktop\правильное питание\блины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996952"/>
            <a:ext cx="2098246" cy="1584176"/>
          </a:xfrm>
          <a:prstGeom prst="rect">
            <a:avLst/>
          </a:prstGeom>
          <a:noFill/>
        </p:spPr>
      </p:pic>
      <p:pic>
        <p:nvPicPr>
          <p:cNvPr id="19460" name="Picture 4" descr="C:\Users\Саглай\Desktop\правильное питание\f4dd3b653029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3068960"/>
            <a:ext cx="2031181" cy="1627257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Click="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248400"/>
            <a:ext cx="9144000" cy="596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rgbClr val="4F81BD"/>
              </a:gs>
              <a:gs pos="0">
                <a:srgbClr val="FFFFFF"/>
              </a:gs>
              <a:gs pos="100000">
                <a:srgbClr val="FFFFFF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1"/>
            <a:ext cx="290068" cy="301753"/>
            <a:chOff x="6712712" y="6395211"/>
            <a:chExt cx="290068" cy="301753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3"/>
              <a:ext cx="298450" cy="284225"/>
            </a:xfrm>
            <a:prstGeom prst="triangl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8" cy="251968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1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/>
              </a:rPr>
              <a:t>Итоги</a:t>
            </a:r>
          </a:p>
        </p:txBody>
      </p:sp>
      <p:sp>
        <p:nvSpPr>
          <p:cNvPr id="10" name="Out_Zd" hidden="1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 hidden="1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>
                <a:solidFill>
                  <a:schemeClr val="tx2"/>
                </a:solidFill>
                <a:latin typeface="Arial"/>
              </a:rPr>
              <a:t>Задание</a:t>
            </a:r>
          </a:p>
        </p:txBody>
      </p:sp>
      <p:sp>
        <p:nvSpPr>
          <p:cNvPr id="12" name="Cena" hidden="1"/>
          <p:cNvSpPr txBox="1"/>
          <p:nvPr/>
        </p:nvSpPr>
        <p:spPr>
          <a:xfrm>
            <a:off x="1866900" y="6468109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267744" y="1484784"/>
            <a:ext cx="5616624" cy="31683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/>
              <a:t>Работа окончена!</a:t>
            </a:r>
          </a:p>
          <a:p>
            <a:pPr algn="ctr"/>
            <a:r>
              <a:rPr lang="ru-RU" sz="2800" b="1" i="1" dirty="0"/>
              <a:t>Теперь ты можешь узнать свой результат.</a:t>
            </a:r>
          </a:p>
        </p:txBody>
      </p:sp>
    </p:spTree>
    <p:custDataLst>
      <p:tags r:id="rId1"/>
    </p:custDataLst>
  </p:cSld>
  <p:clrMapOvr>
    <a:masterClrMapping/>
  </p:clrMapOvr>
  <p:transition advClick="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_La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nel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" name="Out_Tim"/>
          <p:cNvSpPr txBox="1">
            <a:spLocks noChangeArrowheads="1"/>
          </p:cNvSpPr>
          <p:nvPr/>
        </p:nvSpPr>
        <p:spPr bwMode="auto">
          <a:xfrm>
            <a:off x="8101013" y="6436711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" name="Tx_Tim"/>
          <p:cNvSpPr txBox="1">
            <a:spLocks noChangeArrowheads="1"/>
          </p:cNvSpPr>
          <p:nvPr/>
        </p:nvSpPr>
        <p:spPr bwMode="auto">
          <a:xfrm>
            <a:off x="6307138" y="6440488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Затрачено времени</a:t>
            </a:r>
          </a:p>
        </p:txBody>
      </p:sp>
      <p:sp>
        <p:nvSpPr>
          <p:cNvPr id="5" name="Exit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4716463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tx2"/>
                </a:solidFill>
                <a:latin typeface="Arial" charset="0"/>
              </a:rPr>
              <a:t>Выход</a:t>
            </a:r>
            <a:endParaRPr lang="ru-RU" sz="1400" b="1" dirty="0">
              <a:solidFill>
                <a:schemeClr val="tx2"/>
              </a:solidFill>
              <a:latin typeface="Arial" charset="0"/>
              <a:sym typeface="Webdings" pitchFamily="18" charset="2"/>
            </a:endParaRPr>
          </a:p>
        </p:txBody>
      </p:sp>
      <p:sp>
        <p:nvSpPr>
          <p:cNvPr id="6" name="Again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3563938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tx2"/>
                </a:solidFill>
                <a:latin typeface="Arial" charset="0"/>
              </a:rPr>
              <a:t>Снова</a:t>
            </a:r>
          </a:p>
        </p:txBody>
      </p:sp>
      <p:sp>
        <p:nvSpPr>
          <p:cNvPr id="7" name="Cena"/>
          <p:cNvSpPr>
            <a:spLocks noChangeArrowheads="1"/>
          </p:cNvSpPr>
          <p:nvPr/>
        </p:nvSpPr>
        <p:spPr bwMode="auto">
          <a:xfrm>
            <a:off x="2424113" y="6440488"/>
            <a:ext cx="5635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r>
              <a:rPr lang="ru-RU" sz="1000">
                <a:solidFill>
                  <a:schemeClr val="tx2"/>
                </a:solidFill>
              </a:rPr>
              <a:t> бал.</a:t>
            </a:r>
          </a:p>
        </p:txBody>
      </p:sp>
      <p:sp>
        <p:nvSpPr>
          <p:cNvPr id="8" name="Out_Zd"/>
          <p:cNvSpPr txBox="1">
            <a:spLocks noChangeArrowheads="1"/>
          </p:cNvSpPr>
          <p:nvPr/>
        </p:nvSpPr>
        <p:spPr bwMode="auto">
          <a:xfrm>
            <a:off x="1835150" y="6384925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endParaRPr lang="ru-RU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9" name="Tx_Zd"/>
          <p:cNvSpPr txBox="1">
            <a:spLocks noChangeArrowheads="1"/>
          </p:cNvSpPr>
          <p:nvPr/>
        </p:nvSpPr>
        <p:spPr bwMode="auto">
          <a:xfrm>
            <a:off x="539750" y="6440488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dirty="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10" name="Out_osh"/>
          <p:cNvSpPr txBox="1">
            <a:spLocks noChangeArrowheads="1"/>
          </p:cNvSpPr>
          <p:nvPr/>
        </p:nvSpPr>
        <p:spPr bwMode="auto">
          <a:xfrm>
            <a:off x="2627313" y="4830763"/>
            <a:ext cx="5976937" cy="25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1000">
              <a:latin typeface="Arial" charset="0"/>
            </a:endParaRPr>
          </a:p>
        </p:txBody>
      </p:sp>
      <p:sp>
        <p:nvSpPr>
          <p:cNvPr id="11" name="T_osh"/>
          <p:cNvSpPr txBox="1">
            <a:spLocks noChangeArrowheads="1"/>
          </p:cNvSpPr>
          <p:nvPr/>
        </p:nvSpPr>
        <p:spPr bwMode="auto">
          <a:xfrm>
            <a:off x="1330325" y="4678363"/>
            <a:ext cx="1368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>
                <a:latin typeface="Arial" charset="0"/>
              </a:rPr>
              <a:t>Ошибки в выборе ответов на задания:</a:t>
            </a:r>
          </a:p>
        </p:txBody>
      </p:sp>
      <p:sp>
        <p:nvSpPr>
          <p:cNvPr id="12" name="Out_oc"/>
          <p:cNvSpPr txBox="1">
            <a:spLocks noChangeArrowheads="1"/>
          </p:cNvSpPr>
          <p:nvPr/>
        </p:nvSpPr>
        <p:spPr bwMode="auto">
          <a:xfrm>
            <a:off x="7020250" y="3101975"/>
            <a:ext cx="1584000" cy="1223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18000" rIns="18000" anchor="ctr"/>
          <a:lstStyle/>
          <a:p>
            <a:pPr algn="ctr">
              <a:spcBef>
                <a:spcPct val="50000"/>
              </a:spcBef>
              <a:defRPr/>
            </a:pPr>
            <a:endParaRPr lang="ru-RU" sz="66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13" name="Out_prb"/>
          <p:cNvSpPr txBox="1">
            <a:spLocks noChangeArrowheads="1"/>
          </p:cNvSpPr>
          <p:nvPr/>
        </p:nvSpPr>
        <p:spPr bwMode="auto">
          <a:xfrm>
            <a:off x="6047744" y="3819525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4" name="Out_bal"/>
          <p:cNvSpPr txBox="1">
            <a:spLocks noChangeArrowheads="1"/>
          </p:cNvSpPr>
          <p:nvPr/>
        </p:nvSpPr>
        <p:spPr bwMode="auto">
          <a:xfrm>
            <a:off x="5075238" y="3816350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5" name="Out_proc"/>
          <p:cNvSpPr txBox="1">
            <a:spLocks noChangeArrowheads="1"/>
          </p:cNvSpPr>
          <p:nvPr/>
        </p:nvSpPr>
        <p:spPr bwMode="auto">
          <a:xfrm>
            <a:off x="6047744" y="3105150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6" name="Out_ver"/>
          <p:cNvSpPr txBox="1">
            <a:spLocks noChangeArrowheads="1"/>
          </p:cNvSpPr>
          <p:nvPr/>
        </p:nvSpPr>
        <p:spPr bwMode="auto">
          <a:xfrm>
            <a:off x="5075238" y="3101975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7" name="Tx_NabBall"/>
          <p:cNvSpPr>
            <a:spLocks noChangeArrowheads="1"/>
          </p:cNvSpPr>
          <p:nvPr/>
        </p:nvSpPr>
        <p:spPr bwMode="auto">
          <a:xfrm>
            <a:off x="788988" y="3773488"/>
            <a:ext cx="42084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 dirty="0">
                <a:latin typeface="Arial" charset="0"/>
              </a:rPr>
              <a:t>Набранных баллов</a:t>
            </a:r>
          </a:p>
        </p:txBody>
      </p:sp>
      <p:sp>
        <p:nvSpPr>
          <p:cNvPr id="18" name="Tx_PrOtv"/>
          <p:cNvSpPr>
            <a:spLocks noChangeArrowheads="1"/>
          </p:cNvSpPr>
          <p:nvPr/>
        </p:nvSpPr>
        <p:spPr bwMode="auto">
          <a:xfrm>
            <a:off x="788988" y="3052763"/>
            <a:ext cx="42084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 dirty="0">
                <a:latin typeface="Arial" charset="0"/>
              </a:rPr>
              <a:t>Правильных ответов</a:t>
            </a:r>
          </a:p>
        </p:txBody>
      </p:sp>
      <p:sp>
        <p:nvSpPr>
          <p:cNvPr id="19" name="Tx_Ocen"/>
          <p:cNvSpPr>
            <a:spLocks noChangeArrowheads="1"/>
          </p:cNvSpPr>
          <p:nvPr/>
        </p:nvSpPr>
        <p:spPr bwMode="auto">
          <a:xfrm>
            <a:off x="6964002" y="2518097"/>
            <a:ext cx="16891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3200" b="1" dirty="0">
                <a:solidFill>
                  <a:schemeClr val="tx2"/>
                </a:solidFill>
                <a:latin typeface="Arial" charset="0"/>
              </a:rPr>
              <a:t>Оценка</a:t>
            </a:r>
          </a:p>
        </p:txBody>
      </p:sp>
      <p:sp>
        <p:nvSpPr>
          <p:cNvPr id="20" name="Zhdi" hidden="1"/>
          <p:cNvSpPr>
            <a:spLocks noChangeArrowheads="1"/>
          </p:cNvSpPr>
          <p:nvPr/>
        </p:nvSpPr>
        <p:spPr bwMode="auto">
          <a:xfrm>
            <a:off x="2592388" y="1793875"/>
            <a:ext cx="3959225" cy="1143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69850" cmpd="thickThin" algn="ctr">
            <a:solidFill>
              <a:schemeClr val="accent2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4000" b="1"/>
              <a:t>Подождите!</a:t>
            </a:r>
          </a:p>
          <a:p>
            <a:pPr algn="ctr">
              <a:defRPr/>
            </a:pPr>
            <a:r>
              <a:rPr lang="ru-RU"/>
              <a:t>Идет обработка данных</a:t>
            </a:r>
          </a:p>
        </p:txBody>
      </p:sp>
      <p:sp>
        <p:nvSpPr>
          <p:cNvPr id="21" name="RezTest"/>
          <p:cNvSpPr/>
          <p:nvPr/>
        </p:nvSpPr>
        <p:spPr>
          <a:xfrm>
            <a:off x="2146497" y="123181"/>
            <a:ext cx="485100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6000" b="1" dirty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  <a:t>Результаты</a:t>
            </a:r>
            <a:br>
              <a:rPr lang="ru-RU" sz="7200" b="1" dirty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600" b="1" dirty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  <a:t>тестирования</a:t>
            </a:r>
            <a:endParaRPr lang="ru-RU" sz="3600" b="1" cap="none" spc="0" dirty="0">
              <a:ln w="17780" cmpd="sng">
                <a:noFill/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254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379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O" val="True"/>
  <p:tag name="TSB" val="5"/>
  <p:tag name="TFO" val="False"/>
  <p:tag name="TFF" val="True"/>
  <p:tag name="TK" val="1"/>
  <p:tag name="TFM" val="False"/>
  <p:tag name="TFS" val="True"/>
  <p:tag name="TFT" val="True"/>
  <p:tag name="TTIM" val="10"/>
  <p:tag name="TFC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" val="0"/>
  <p:tag name="KO" val="2"/>
  <p:tag name="KP" val="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4"/>
  <p:tag name="KP" val="0"/>
  <p:tag name="V" val="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4"/>
  <p:tag name="KP" val="0"/>
  <p:tag name="V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" val="0"/>
  <p:tag name="KO" val="0"/>
  <p:tag name="KP" val="0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UI/_rels/customUI.xml.rels><?xml version="1.0" encoding="UTF-8" standalone="yes"?>
<Relationships xmlns="http://schemas.openxmlformats.org/package/2006/relationships"><Relationship Id="fix3_png" Type="http://schemas.openxmlformats.org/officeDocument/2006/relationships/image" Target="images/fix3.png"/><Relationship Id="Delmac_png" Type="http://schemas.openxmlformats.org/officeDocument/2006/relationships/image" Target="images/Delmac.png"/><Relationship Id="ocenka_png" Type="http://schemas.openxmlformats.org/officeDocument/2006/relationships/image" Target="images/ocenka.png"/><Relationship Id="NewName_png" Type="http://schemas.openxmlformats.org/officeDocument/2006/relationships/image" Target="images/NewName.png"/><Relationship Id="Office-2004_jpg" Type="http://schemas.openxmlformats.org/officeDocument/2006/relationships/image" Target="NULL"/><Relationship Id="Timer_png" Type="http://schemas.openxmlformats.org/officeDocument/2006/relationships/image" Target="NULL"/><Relationship Id="Hour_png" Type="http://schemas.openxmlformats.org/officeDocument/2006/relationships/image" Target="images/Hour.png"/><Relationship Id="Vopros_png" Type="http://schemas.openxmlformats.org/officeDocument/2006/relationships/image" Target="images/Vopros.png"/><Relationship Id="Vosst_png" Type="http://schemas.openxmlformats.org/officeDocument/2006/relationships/image" Target="images/Vosst.png"/></Relationships>
</file>

<file path=customUI/customUI.xml><?xml version="1.0" encoding="utf-8"?>
<!--RibbonX Visual Designer 1.92 for Microsoft PowerPoint 14.0. XML Code produced on 2011.08.13-->
<customUI xmlns="http://schemas.microsoft.com/office/2006/01/customui">
  <ribbon>
    <tabs>
      <tab id="TabTest" insertBeforeMso="TabDesign" label="Тестирование" visible="true">
        <!--Osnovnye nastroiki testa-->
        <!--Vstavka slaydov razlichnyh tipov-->
        <group id="Group2" label="Вставка слайдов">
          <menu id="Menu1" imageMso="ActiveXRadioButton" label="Единственный выбор" supertip="Вставка слайда с переключателями для задания с выбором единственного правильного ответа">
            <button id="Button1" label="2 ответа" onAction="IS120"/>
            <button id="Button2" label="3 ответа" onAction="IS130"/>
            <button id="Button3" label="4 ответа" onAction="IS140"/>
            <button id="Button4" label="5 ответов" onAction="IS150"/>
            <button id="Button5" label="6 ответов" onAction="IS160"/>
          </menu>
          <menu id="Menu2" imageMso="SourceControlOptions" label="Множественный выбор" supertip="Вставка слайда с флажками для задания с выбором нескольких правильных ответов">
            <button id="Button7" label="2 ответа" onAction="IS220"/>
            <button id="Button8" label="3 ответа" onAction="IS230"/>
            <button id="Button9" label="4 ответа" onAction="IS240"/>
            <button id="Button10" label="5 ответов" onAction="IS250"/>
            <button id="Button11" label="6 ответов" onAction="IS260"/>
          </menu>
          <menu id="Menu3" imageMso="ReplicationRecoverDesignMaster" label="Соответствие" supertip="Вставка слайда с перемещаемыми объектами и объектами конечных позиций для заданий на установление соответствия и упорядочение">
            <menu id="Menu4" label="1 объект">
              <button id="Button13" label="1 позиция" onAction="IS311"/>
              <button id="Button14" label="2 позиции" onAction="IS312"/>
              <button id="Button15" label="3 позиции" onAction="IS313"/>
              <button id="Button16" label="4 позиции" onAction="IS314"/>
              <button id="Button17" label="5 позиций" onAction="IS315"/>
              <button id="Button18" label="6 позиций" onAction="IS316"/>
              <button id="Button19" label="7 позиций" onAction="IS317"/>
              <button id="Button20" label="8 позиций" onAction="IS318"/>
              <button id="Button21" label="9 позиций" onAction="IS319"/>
              <button id="Button22" label="10 позиций" onAction="IS310"/>
            </menu>
            <menu id="Menu6" label="2 объекта">
              <button id="Button23" label="1 позиция" onAction="IS321"/>
              <button id="Button24" label="2 позиции" onAction="IS322"/>
              <button id="Button25" label="3 позиции" onAction="IS323"/>
              <button id="Button26" label="4 позиции" onAction="IS324"/>
              <button id="Button27" label="5 позиций" onAction="IS325"/>
              <button id="Button28" label="6 позиций" onAction="IS326"/>
              <button id="Button29" label="7 позиций" onAction="IS327"/>
              <button id="Button30" label="8 позиций" onAction="IS328"/>
              <button id="Button31" label="9 позиций" onAction="IS329"/>
              <button id="Button32" label="10 позиций" onAction="IS320"/>
            </menu>
            <menu id="Menu7" label="3 объекта">
              <button id="Button33" label="1 позиция" onAction="IS331"/>
              <button id="Button34" label="2 позиции" onAction="IS332"/>
              <button id="Button35" label="3 позиции" onAction="IS333"/>
              <button id="Button36" label="4 позиции" onAction="IS334"/>
              <button id="Button37" label="5 позиций" onAction="IS335"/>
              <button id="Button38" label="6 позиций" onAction="IS336"/>
              <button id="Button39" label="7 позиций" onAction="IS337"/>
              <button id="Button40" label="8 позиций" onAction="IS338"/>
              <button id="Button41" label="9 позиций" onAction="IS339"/>
              <button id="Button42" label="10 позиций" onAction="IS330"/>
            </menu>
            <menu id="Menu8" label="4 объекта">
              <button id="Button43" label="1 позиция" onAction="IS341"/>
              <button id="Button44" label="2 позиции" onAction="IS342"/>
              <button id="Button45" label="3 позиции" onAction="IS342"/>
              <button id="Button46" label="4 позиции" onAction="IS344"/>
              <button id="Button47" label="5 позиций" onAction="IS345"/>
              <button id="Button48" label="6 позиций" onAction="IS346"/>
              <button id="Button49" label="7 позиций" onAction="IS347"/>
              <button id="Button50" label="8 позиций" onAction="IS348"/>
              <button id="Button51" label="9 позиций" onAction="IS349"/>
              <button id="Button52" label="10 позиций" onAction="IS340"/>
            </menu>
            <menu id="Menu9" label="5 объектов">
              <button id="Button53" label="1 позиция" onAction="IS351"/>
              <button id="Button54" label="2 позиции" onAction="IS352"/>
              <button id="Button55" label="3 позиции" onAction="IS353"/>
              <button id="Button56" label="4 позиции" onAction="IS354"/>
              <button id="Button57" label="5 позиций" onAction="IS355"/>
              <button id="Button58" label="6 позиций" onAction="IS356"/>
              <button id="Button59" label="7 позиций" onAction="IS357"/>
              <button id="Button60" label="8 позиций" onAction="IS358"/>
              <button id="Button61" label="9 позиций" onAction="IS359"/>
              <button id="Button62" label="10 позиций" onAction="IS350"/>
            </menu>
            <menu id="Menu10" label="6 объектов">
              <button id="Button63" label="1 позиция" onAction="IS361"/>
              <button id="Button64" label="2 позиции" onAction="IS362"/>
              <button id="Button65" label="3 позиции" onAction="IS363"/>
              <button id="Button66" label="4 позиции" onAction="IS364"/>
              <button id="Button67" label="5 позиций" onAction="IS365"/>
              <button id="Button68" label="6 позиций" onAction="IS366"/>
              <button id="Button69" label="7 позиций" onAction="IS367"/>
              <button id="Button70" label="8 позиций" onAction="IS368"/>
              <button id="Button71" label="9 позиций" onAction="IS369"/>
              <button id="Button72" label="10 позиций" onAction="IS360"/>
            </menu>
            <menu id="Menu12" label="7 объектов">
              <button id="Button73" label="1 позиция" onAction="IS371"/>
              <button id="Button74" label="2 позиции" onAction="IS372"/>
              <button id="Button75" label="3 позиции" onAction="IS373"/>
              <button id="Button76" label="4 позиции" onAction="IS374"/>
              <button id="Button77" label="5 позиций" onAction="IS375"/>
              <button id="Button78" label="6 позиций" onAction="IS376"/>
              <button id="Button79" label="7 позиций" onAction="IS377"/>
              <button id="Button80" label="8 позиций" onAction="IS378"/>
              <button id="Button81" label="9 позиций" onAction="IS379"/>
              <button id="Button82" label="10 позиций" onAction="IS370"/>
            </menu>
            <menu id="Menu13" label="8 объектов">
              <button id="Button83" label="1 позиция" onAction="IS381"/>
              <button id="Button84" label="2 позиции" onAction="IS382"/>
              <button id="Button85" label="3 позиции" onAction="IS383"/>
              <button id="Button86" label="4 позиции" onAction="IS384"/>
              <button id="Button87" label="5 позиций" onAction="IS385"/>
              <button id="Button88" label="6 позиций" onAction="IS386"/>
              <button id="Button89" label="7 позиций" onAction="IS387"/>
              <button id="Button90" label="8 позиций" onAction="IS388"/>
              <button id="Button91" label="9 позиций" onAction="IS389"/>
              <button id="Button92" label="10 позиций" onAction="IS380"/>
            </menu>
            <menu id="Menu14" label="9 объектов">
              <button id="Button93" label="1 позиция" onAction="IS391"/>
              <button id="Button94" label="2 позиции" onAction="IS392"/>
              <button id="Button95" label="3 позиции" onAction="IS393"/>
              <button id="Button96" label="4 позиции" onAction="IS394"/>
              <button id="Button97" label="5 позиций" onAction="IS395"/>
              <button id="Button98" label="6 позиций" onAction="IS396"/>
              <button id="Button99" label="7 позиций" onAction="IS397"/>
              <button id="Button100" label="8 позиций" onAction="IS398"/>
              <button id="Button101" label="9 позиций" onAction="IS399"/>
              <button id="Button102" label="10 позиций" onAction="IS390"/>
            </menu>
            <menu id="Menu15" label="10 объектов">
              <button id="Button103" label="1 позиция" onAction="IS301"/>
              <button id="Button104" label="2 позиции" onAction="IS302"/>
              <button id="Button105" label="3 позиции" onAction="IS303"/>
              <button id="Button106" label="4 позиции" onAction="IS304"/>
              <button id="Button107" label="5 позиций" onAction="IS305"/>
              <button id="Button108" label="6 позиций" onAction="IS306"/>
              <button id="Button109" label="7 позиций" onAction="IS307"/>
              <button id="Button110" label="8 позиций" onAction="IS308"/>
              <button id="Button111" label="9 позиций" onAction="IS309"/>
              <button id="Button112" label="10 позиций" onAction="IS300"/>
            </menu>
          </menu>
          <button id="Button122" imageMso="ActiveXTextBox" label="Ввод ответа" supertip="Вставка слайда с заданием, в котором надо ввести ответ в текстовой форме" onAction="IS410"/>
          <button id="Button123" imageMso="NewContact" label="Информация" supertip="Вставка слайда для дополнительной информации или задания, не требующего ответа" onAction="IS500"/>
          <button id="RndSlide" imageMso="SmartArtRightToLeft" label="Перемешать" supertip="Перемешать слайды заданий в произвольном порядке" onAction="Tasovat"/>
        </group>
        <group id="GroupOtvety" label="Ответы" visible="true">
          <button enabled="true" id="BtOtvety" image="Vopros_png" label="Правильные ответы" showImage="true" showLabel="true" size="large" supertip="Ввод правильных ответов на задания теста" visible="true" onAction="TunOtvety"/>
        </group>
        <group id="GroupOcenka" label="Оценка" visible="true">
          <button enabled="true" id="BtOcenka" image="ocenka_png" label="Уровень требований" showImage="true" size="large" supertip="Настройка уровня требовательности к оценке" visible="true" onAction="TunOcenka"/>
        </group>
        <group id="GroupTime" label="Таймер" visible="true">
          <button id="BtTimer" image="Hour_png" label="Настройки" showImage="true" showLabel="true" size="large" supertip="Настройки использования таймера" visible="true" onAction="TunTimer"/>
        </group>
        <group id="GroupObjeck" label="Объекты" visible="true">
          <button enabled="true" id="BtName" image="NewName_png" label="Именовать" showImage="true" showLabel="true" size="large" supertip="Именование перемещаемых объектов, объектов конечных позиций и прочих объектов" visible="true" onAction="NewName"/>
          <button enabled="true" id="BtFix" image="fix3_png" label="Фиксировать" showImage="true" showLabel="true" size="large" supertip="Фиксация исходной позиции перемещаемых объектов, отображение-скрытие меток флажков и переключателей" visible="true" onAction="FixObj"/>
          <button enabled="true" id="BtFlagPerekl" image="Vosst_png" label="Обновить" showImage="true" showLabel="true" size="large" supertip="Обновление внешнего вида флажков или переключателей после преобразования одного из них" visible="true" onAction="ReconFP"/>
        </group>
        <group id="GrDelMac" label="Макросы" visible="true">
          <button enabled="true" id="BtDelMac" image="Delmac_png" label="Выключить Включить" showImage="true" showLabel="true" size="large" supertip="Отключение и включение макросов Office 2007-2010, несовместимых с Office 2003, для обеспечения работоспособности теста при сохранении в формате pps или ppt" visible="true" onAction="DelMacros"/>
        </group>
        <group id="GrOutRez" label="Результаты" visible="true">
          <checkBox description="description" enabled="true" id="ChOutFile" label="Результаты в файл" supertip="Выводить результаты тестирования в текстовый файл" visible="true" getPressed="ChOutFile_getPressed" onAction="ChB_RezTx"/>
          <checkBox enabled="true" id="ChUchetOshibok" label="Отчет об ошибках" supertip="Выводить отчет об ошибках на последний слайд" visible="true" getPressed="ChUchetOshibok_getPressed" onAction="ChB_OtOsh"/>
          <labelControl id="labC1" label="Ввывод результатов"/>
        </group>
      </tab>
    </tabs>
  </ribbon>
</customUI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1670</TotalTime>
  <Words>526</Words>
  <Application>Microsoft Office PowerPoint</Application>
  <PresentationFormat>Экран (4:3)</PresentationFormat>
  <Paragraphs>156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Россошанская школа-интернат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Конструктор тестовPowerPoint</dc:title>
  <dc:creator>Комаровский Анатолий Николаевич</dc:creator>
  <dc:description>В  конструкторе использована идея перемещения объектов в режиме демонстрации, предложенная Гансом Хофманом (Hans Werner Hofmann hw@lemitec.de)</dc:description>
  <cp:lastModifiedBy>Воспитательный отдел</cp:lastModifiedBy>
  <cp:revision>209</cp:revision>
  <dcterms:created xsi:type="dcterms:W3CDTF">2011-08-18T05:12:14Z</dcterms:created>
  <dcterms:modified xsi:type="dcterms:W3CDTF">2021-02-26T10:28:15Z</dcterms:modified>
</cp:coreProperties>
</file>