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sldIdLst>
    <p:sldId id="276" r:id="rId2"/>
    <p:sldId id="277" r:id="rId3"/>
    <p:sldId id="294" r:id="rId4"/>
    <p:sldId id="279" r:id="rId5"/>
    <p:sldId id="288" r:id="rId6"/>
    <p:sldId id="280" r:id="rId7"/>
    <p:sldId id="289" r:id="rId8"/>
    <p:sldId id="281" r:id="rId9"/>
    <p:sldId id="290" r:id="rId10"/>
    <p:sldId id="291" r:id="rId11"/>
    <p:sldId id="283" r:id="rId12"/>
    <p:sldId id="285" r:id="rId13"/>
    <p:sldId id="292" r:id="rId14"/>
    <p:sldId id="293" r:id="rId15"/>
    <p:sldId id="256" r:id="rId16"/>
    <p:sldId id="295" r:id="rId17"/>
    <p:sldId id="296" r:id="rId18"/>
    <p:sldId id="299" r:id="rId19"/>
    <p:sldId id="297" r:id="rId20"/>
    <p:sldId id="30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9758" autoAdjust="0"/>
  </p:normalViewPr>
  <p:slideViewPr>
    <p:cSldViewPr>
      <p:cViewPr>
        <p:scale>
          <a:sx n="73" d="100"/>
          <a:sy n="73" d="100"/>
        </p:scale>
        <p:origin x="-1714" y="-3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CEB566-F7FE-47B4-945F-28B7463B4871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20087-F461-413A-991B-BC966B8D8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t-RU" dirty="0" smtClean="0"/>
          </a:p>
          <a:p>
            <a:endParaRPr lang="tt-RU" dirty="0" smtClean="0"/>
          </a:p>
          <a:p>
            <a:endParaRPr lang="tt-RU" dirty="0" smtClean="0"/>
          </a:p>
          <a:p>
            <a:endParaRPr lang="tt-RU" dirty="0" smtClean="0"/>
          </a:p>
          <a:p>
            <a:endParaRPr lang="tt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087-F461-413A-991B-BC966B8D8567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087-F461-413A-991B-BC966B8D8567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t.wikipedia.org/wiki/%D0%91%D0%B0%D0%BA%D1%8B%D0%B9_%D0%A3%D1%80%D0%BC%D0%B0%D0%BD%D1%87%D0%B5_%D0%BF%D1%80%D0%B5%D0%BC%D0%B8%D1%8F%D1%81%D0%B5" TargetMode="External"/><Relationship Id="rId2" Type="http://schemas.openxmlformats.org/officeDocument/2006/relationships/hyperlink" Target="https://tt.wikipedia.org/wiki/%D0%A2%D1%83%D0%BA%D0%B0%D0%B9_%D0%BF%D1%80%D0%B5%D0%BC%D0%B8%D1%8F%D1%81%D0%B5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ru.wikipedia.org/wiki/%D0%9F%D0%B5%D0%B4%D0%B0%D0%B3%D0%BE%D0%B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14348" y="1643051"/>
            <a:ext cx="78581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Габдулла</a:t>
            </a:r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Тукай и</a:t>
            </a:r>
            <a:r>
              <a:rPr lang="tt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җаты белән илһамланып</a:t>
            </a:r>
          </a:p>
          <a:p>
            <a:pPr algn="ctr"/>
            <a:r>
              <a:rPr lang="tt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Иҗат итүче Рәссамнар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5072074"/>
            <a:ext cx="87154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«Тукай-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мавыктыргыч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серле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тылсымлы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әкият»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142852"/>
            <a:ext cx="8643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VI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Республиканский  Открытый  конкурс Творчества</a:t>
            </a:r>
          </a:p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«Тукай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безне</a:t>
            </a:r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ң  күңелләрдә-  “Тукай  в наших  сердцах”, посвященный  великому  татарскому поэту  Г.  Тукаю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928926" y="1"/>
            <a:ext cx="607223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Һәр   елны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кояшлы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яз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җиткәч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гөрләвекле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сыерчыклы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апрель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аенда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без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Тукайны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укый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башлыйбыз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бәгырьне көйдерерлек публицистикасы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белән   танышабыз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кыю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мәкаләләре  турында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фикер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йөртәбез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Кыскасы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уйланабыз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endParaRPr lang="tt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tt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tt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Габдулла Тукай-</a:t>
            </a: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татарский народный поэт, публицист, переводчик, литературный  критик </a:t>
            </a: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  общественный  деятель.</a:t>
            </a: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Будучи  основоположником </a:t>
            </a: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школы  поэзии, </a:t>
            </a: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заложил  крепкий фундамент  татарского языка и литературы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4714884"/>
            <a:ext cx="30003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3857628"/>
            <a:ext cx="2500298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Габдулла</a:t>
            </a:r>
            <a:r>
              <a:rPr lang="ru-RU" sz="20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Тукай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уйландыра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белә торган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шагыйрь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8" name="Picture 2" descr="C:\Users\User\Documents\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1" y="285728"/>
            <a:ext cx="2667019" cy="35004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t-RU" sz="20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"Килер заман, һәр язучынын үзен, сүзен вә шәхси тормышын  инәсеннән  жебенә кадәр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t-RU" sz="20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тикшереп чыгарлар әле..." </a:t>
            </a:r>
            <a:r>
              <a:rPr kumimoji="0" lang="tt-RU" sz="20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дип язып калдырган Г.Тукай 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t-RU" sz="2000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t-RU" sz="2000" b="1" i="0" u="sng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Тукай  </a:t>
            </a:r>
            <a:r>
              <a:rPr kumimoji="0" lang="tt-RU" sz="20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бүгенге көндә - иҗаты һәм шәхси тормышы иң күп тикшерелгән, тикшергән саен "яңадан ачыла барган" бәхетле шагыйрь.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t-RU" sz="20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Сәнгатьнең төрле өлкәләрендә иҗат итүче сәнгать әһелләре  Тукай образына кабат-кабат мөрәҗәгать итәләр. </a:t>
            </a:r>
            <a:r>
              <a:rPr kumimoji="0" lang="tt-RU" sz="2000" b="1" i="0" u="sng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Тукай </a:t>
            </a:r>
            <a:r>
              <a:rPr kumimoji="0" lang="tt-RU" sz="20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турында нәрсәдер тудыру  өчен, аны өйрәнү генә түгел, ә иҗатына мөкиббән китеп гашыйк булу кирәк</a:t>
            </a:r>
            <a:r>
              <a:rPr lang="tt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тер</a:t>
            </a:r>
            <a:r>
              <a:rPr lang="tt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tt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t-RU" sz="20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t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t-RU" sz="20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Рәсем  сәнгате </a:t>
            </a:r>
            <a:r>
              <a:rPr lang="tt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образларны тирәнрәк ачарга, әдәби әсәрләрнең эчтәлеген киңрәк  аңларга ярдәм итә, зәвыкны  баетуда алыштыргысыз чара булып тора ул. </a:t>
            </a:r>
            <a:endParaRPr kumimoji="0" lang="tt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Абрек Абзгилдин</a:t>
            </a:r>
            <a:r>
              <a:rPr lang="vi-VN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-</a:t>
            </a:r>
            <a:endParaRPr lang="tt-RU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нәкышче, рәссам, 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Г.</a:t>
            </a:r>
            <a:r>
              <a:rPr lang="vi-VN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2" tooltip="Тукай премиясе"/>
              </a:rPr>
              <a:t>Тукай</a:t>
            </a:r>
            <a:r>
              <a:rPr lang="vi-VN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 һәм </a:t>
            </a:r>
            <a:r>
              <a:rPr lang="vi-VN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3" tooltip="Бакый Урманче премиясе"/>
              </a:rPr>
              <a:t>Бакый Урманче</a:t>
            </a:r>
            <a:r>
              <a:rPr lang="vi-VN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2" tooltip="Тукай премиясе"/>
              </a:rPr>
              <a:t> </a:t>
            </a:r>
          </a:p>
          <a:p>
            <a:pPr algn="ctr"/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2" tooltip="Тукай премиясе"/>
              </a:rPr>
              <a:t>Премиясе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лауреаты.</a:t>
            </a:r>
          </a:p>
          <a:p>
            <a:pPr algn="ctr"/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Ирина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Колмогорцева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- </a:t>
            </a:r>
          </a:p>
          <a:p>
            <a:pPr algn="ctr"/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Татарстанның   халык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рәссамы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3" tooltip="Бакый Урманче премиясе"/>
              </a:rPr>
              <a:t>Бакый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3" tooltip="Бакый Урманче премиясе"/>
              </a:rPr>
              <a:t>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3" tooltip="Бакый Урманче премиясе"/>
              </a:rPr>
              <a:t>Урманче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3" tooltip="Бакый Урманче премиясе"/>
              </a:rPr>
              <a:t>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3" tooltip="Бакый Урманче премиясе"/>
              </a:rPr>
              <a:t>премиясе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, 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2" tooltip="Тукай премиясе"/>
              </a:rPr>
              <a:t>Тукай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2" tooltip="Тукай премиясе"/>
              </a:rPr>
              <a:t>премиясе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 лауреаты. </a:t>
            </a:r>
          </a:p>
          <a:p>
            <a:pPr algn="ctr"/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Фәйзулла  Әминов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—</a:t>
            </a:r>
            <a:endParaRPr lang="ru-RU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китап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бизәүче рәссам, нәкышче,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педагог. </a:t>
            </a:r>
          </a:p>
          <a:p>
            <a:pPr algn="ctr"/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Харис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Яку́пов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-</a:t>
            </a: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рәссам, 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4" tooltip="Педагог"/>
              </a:rPr>
              <a:t>педагог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  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2" tooltip="Тукай премиясе"/>
              </a:rPr>
              <a:t>Тукай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  <a:hlinkClick r:id="rId2" tooltip="Тукай премиясе"/>
              </a:rPr>
              <a:t>премиясе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 лауреаты. </a:t>
            </a:r>
          </a:p>
          <a:p>
            <a:pPr algn="ctr"/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Хазиахметов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Тавиль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  —</a:t>
            </a:r>
          </a:p>
          <a:p>
            <a:pPr algn="ctr"/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Татарстанның   халык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рәссамы,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Татарстан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Ресспубликасы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флагы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авторы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Булатик\Desktop\ӘЛМИНОВ.jpg"/>
          <p:cNvPicPr>
            <a:picLocks noChangeAspect="1" noChangeArrowheads="1"/>
          </p:cNvPicPr>
          <p:nvPr/>
        </p:nvPicPr>
        <p:blipFill>
          <a:blip r:embed="rId2" cstate="email">
            <a:lum bright="30000" contrast="30000"/>
          </a:blip>
          <a:srcRect/>
          <a:stretch>
            <a:fillRect/>
          </a:stretch>
        </p:blipFill>
        <p:spPr bwMode="auto">
          <a:xfrm>
            <a:off x="285720" y="214290"/>
            <a:ext cx="3208587" cy="40719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 rot="10800000" flipV="1">
            <a:off x="214282" y="4470774"/>
            <a:ext cx="32861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Байназар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Әлменов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4810" y="500042"/>
            <a:ext cx="46434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Тукай исән</a:t>
            </a:r>
          </a:p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Җыры күңелләрдә</a:t>
            </a:r>
          </a:p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Яшәсәк тә үзен күрмичә.</a:t>
            </a:r>
          </a:p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Тукай килә моңлы сазын уйнап,</a:t>
            </a:r>
          </a:p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Шагыйрьләргә тынгы бирмичә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Булатик\Desktop\шурале.jpg"/>
          <p:cNvPicPr>
            <a:picLocks noChangeAspect="1" noChangeArrowheads="1"/>
          </p:cNvPicPr>
          <p:nvPr/>
        </p:nvPicPr>
        <p:blipFill>
          <a:blip r:embed="rId3" cstate="email">
            <a:lum bright="10000"/>
          </a:blip>
          <a:srcRect/>
          <a:stretch>
            <a:fillRect/>
          </a:stretch>
        </p:blipFill>
        <p:spPr bwMode="auto">
          <a:xfrm>
            <a:off x="4000496" y="2500306"/>
            <a:ext cx="4884733" cy="3786214"/>
          </a:xfrm>
          <a:prstGeom prst="rect">
            <a:avLst/>
          </a:prstGeom>
          <a:ln w="190500" cap="sq">
            <a:noFill/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рямоугольник 5"/>
          <p:cNvSpPr/>
          <p:nvPr/>
        </p:nvSpPr>
        <p:spPr>
          <a:xfrm rot="10800000" flipV="1">
            <a:off x="3194988" y="6357958"/>
            <a:ext cx="59490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«Ш</a:t>
            </a:r>
            <a:r>
              <a:rPr lang="tt-RU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үрәле”поэмасы</a:t>
            </a:r>
            <a:endParaRPr lang="ru-RU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Булатик\Desktop\Габдулла тук\Б.Әлменов.tif"/>
          <p:cNvPicPr>
            <a:picLocks noChangeAspect="1" noChangeArrowheads="1"/>
          </p:cNvPicPr>
          <p:nvPr/>
        </p:nvPicPr>
        <p:blipFill>
          <a:blip r:embed="rId2" cstate="email">
            <a:lum bright="20000" contrast="30000"/>
          </a:blip>
          <a:srcRect/>
          <a:stretch>
            <a:fillRect/>
          </a:stretch>
        </p:blipFill>
        <p:spPr bwMode="auto">
          <a:xfrm>
            <a:off x="5072066" y="1214422"/>
            <a:ext cx="3817964" cy="5286412"/>
          </a:xfrm>
          <a:prstGeom prst="rect">
            <a:avLst/>
          </a:prstGeom>
          <a:ln w="190500" cap="sq">
            <a:noFill/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Picture 6" descr="C:\Users\Булатик\Desktop\су анасы.jpg"/>
          <p:cNvPicPr>
            <a:picLocks noChangeAspect="1" noChangeArrowheads="1"/>
          </p:cNvPicPr>
          <p:nvPr/>
        </p:nvPicPr>
        <p:blipFill>
          <a:blip r:embed="rId3" cstate="print">
            <a:lum bright="20000" contrast="30000"/>
          </a:blip>
          <a:srcRect/>
          <a:stretch>
            <a:fillRect/>
          </a:stretch>
        </p:blipFill>
        <p:spPr bwMode="auto">
          <a:xfrm>
            <a:off x="285720" y="857232"/>
            <a:ext cx="4162604" cy="5357850"/>
          </a:xfrm>
          <a:prstGeom prst="rect">
            <a:avLst/>
          </a:prstGeom>
          <a:ln w="190500" cap="sq">
            <a:noFill/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4" name="Прямоугольник 13"/>
          <p:cNvSpPr/>
          <p:nvPr/>
        </p:nvSpPr>
        <p:spPr>
          <a:xfrm>
            <a:off x="0" y="214290"/>
            <a:ext cx="87154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Байназар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Әлменов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Булатик\Desktop\ф әминов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170165" y="214291"/>
            <a:ext cx="3382263" cy="4071966"/>
          </a:xfrm>
          <a:prstGeom prst="rect">
            <a:avLst/>
          </a:prstGeom>
          <a:ln w="190500" cap="sq">
            <a:noFill/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85721" y="4572009"/>
            <a:ext cx="32861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Фәйзулла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tt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Әминов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Булатик\Desktop\су анасы.jpeg"/>
          <p:cNvPicPr>
            <a:picLocks noChangeAspect="1" noChangeArrowheads="1"/>
          </p:cNvPicPr>
          <p:nvPr/>
        </p:nvPicPr>
        <p:blipFill>
          <a:blip r:embed="rId3" cstate="email">
            <a:lum bright="20000" contrast="30000"/>
          </a:blip>
          <a:srcRect/>
          <a:stretch>
            <a:fillRect/>
          </a:stretch>
        </p:blipFill>
        <p:spPr bwMode="auto">
          <a:xfrm>
            <a:off x="4572000" y="214290"/>
            <a:ext cx="4413656" cy="6091051"/>
          </a:xfrm>
          <a:prstGeom prst="rect">
            <a:avLst/>
          </a:prstGeom>
          <a:ln w="190500" cap="sq">
            <a:noFill/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Прямоугольник 4"/>
          <p:cNvSpPr/>
          <p:nvPr/>
        </p:nvSpPr>
        <p:spPr>
          <a:xfrm rot="10800000" flipV="1">
            <a:off x="4714876" y="6250799"/>
            <a:ext cx="4071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“Су анасы” поэмасы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Users\Булатик\Desktop\Габдулла тук\Ф.Әминев таз.tif"/>
          <p:cNvPicPr>
            <a:picLocks noChangeAspect="1" noChangeArrowheads="1"/>
          </p:cNvPicPr>
          <p:nvPr/>
        </p:nvPicPr>
        <p:blipFill>
          <a:blip r:embed="rId2" cstate="email">
            <a:lum bright="-10000" contrast="20000"/>
          </a:blip>
          <a:srcRect/>
          <a:stretch>
            <a:fillRect/>
          </a:stretch>
        </p:blipFill>
        <p:spPr bwMode="auto">
          <a:xfrm>
            <a:off x="285721" y="1000108"/>
            <a:ext cx="4286280" cy="44291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317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4" descr="C:\Users\Булатик\Desktop\Габдулла тук\Ф.әминев.tif"/>
          <p:cNvPicPr>
            <a:picLocks noChangeAspect="1" noChangeArrowheads="1"/>
          </p:cNvPicPr>
          <p:nvPr/>
        </p:nvPicPr>
        <p:blipFill>
          <a:blip r:embed="rId3" cstate="email">
            <a:lum bright="30000" contrast="30000"/>
          </a:blip>
          <a:srcRect/>
          <a:stretch>
            <a:fillRect/>
          </a:stretch>
        </p:blipFill>
        <p:spPr bwMode="auto">
          <a:xfrm>
            <a:off x="5000628" y="928670"/>
            <a:ext cx="3929090" cy="4500593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softEdge rad="12700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571473" y="5572140"/>
            <a:ext cx="39290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“Таз” шигыре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86380" y="5000637"/>
            <a:ext cx="385762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endParaRPr lang="ru-RU" sz="24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4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«Ш</a:t>
            </a:r>
            <a:r>
              <a:rPr lang="tt-RU" sz="24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үрәле”поэмасы</a:t>
            </a:r>
            <a:endParaRPr lang="ru-RU" sz="24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5720" y="142852"/>
            <a:ext cx="82153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Фәйзулла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Әминов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Булатик\Desktop\х.Якупов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5986898" y="214290"/>
            <a:ext cx="2942819" cy="35004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 rot="10800000" flipV="1">
            <a:off x="6000760" y="3500849"/>
            <a:ext cx="28575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Харис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Якупов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Булатик\Desktop\Габдулла тук\Х.Якупов 032.tif"/>
          <p:cNvPicPr>
            <a:picLocks noChangeAspect="1" noChangeArrowheads="1"/>
          </p:cNvPicPr>
          <p:nvPr/>
        </p:nvPicPr>
        <p:blipFill>
          <a:blip r:embed="rId3" cstate="email">
            <a:lum contrast="30000"/>
          </a:blip>
          <a:srcRect/>
          <a:stretch>
            <a:fillRect/>
          </a:stretch>
        </p:blipFill>
        <p:spPr bwMode="auto">
          <a:xfrm>
            <a:off x="357158" y="1785926"/>
            <a:ext cx="5143536" cy="46434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127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42844" y="6143643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tt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“Безнең   гаилә” шигыре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142852"/>
            <a:ext cx="54292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Бөек Тукай ! 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Тынмый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сазың, моңлы  сазың,</a:t>
            </a:r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Кем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тыя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алсын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аны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! 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яшәрсең, мең  яшәрсең,</a:t>
            </a:r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шагыйрьләр  солтаны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42852"/>
            <a:ext cx="83582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Харис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Якупов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5" descr="C:\Users\Булатик\Desktop\Габдулла тук\урманче 026.tif"/>
          <p:cNvPicPr>
            <a:picLocks noChangeAspect="1" noChangeArrowheads="1"/>
          </p:cNvPicPr>
          <p:nvPr/>
        </p:nvPicPr>
        <p:blipFill>
          <a:blip r:embed="rId2" cstate="print">
            <a:lum contrast="-20000"/>
          </a:blip>
          <a:srcRect/>
          <a:stretch>
            <a:fillRect/>
          </a:stretch>
        </p:blipFill>
        <p:spPr bwMode="auto">
          <a:xfrm>
            <a:off x="4500562" y="928670"/>
            <a:ext cx="4500594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 rot="10800000" flipV="1">
            <a:off x="4071934" y="5014609"/>
            <a:ext cx="47863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tt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tt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“Шүрәле”    поэмасы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Булатик\Desktop\Габдулла тук\Х.Якупов 033.tif"/>
          <p:cNvPicPr>
            <a:picLocks noChangeAspect="1" noChangeArrowheads="1"/>
          </p:cNvPicPr>
          <p:nvPr/>
        </p:nvPicPr>
        <p:blipFill>
          <a:blip r:embed="rId3" cstate="email">
            <a:lum contrast="30000"/>
          </a:blip>
          <a:srcRect l="3704" t="3125" r="5556" b="1562"/>
          <a:stretch>
            <a:fillRect/>
          </a:stretch>
        </p:blipFill>
        <p:spPr bwMode="auto">
          <a:xfrm>
            <a:off x="214282" y="893680"/>
            <a:ext cx="3643338" cy="45355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127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142844" y="5572140"/>
            <a:ext cx="3929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“Гали  белән  кәҗә” шигыре.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Булатик\Desktop\Габдулла тук\Әминев су013.tif"/>
          <p:cNvPicPr>
            <a:picLocks noChangeAspect="1" noChangeArrowheads="1"/>
          </p:cNvPicPr>
          <p:nvPr/>
        </p:nvPicPr>
        <p:blipFill>
          <a:blip r:embed="rId2" cstate="print">
            <a:lum bright="30000" contrast="30000"/>
          </a:blip>
          <a:srcRect/>
          <a:stretch>
            <a:fillRect/>
          </a:stretch>
        </p:blipFill>
        <p:spPr bwMode="auto">
          <a:xfrm>
            <a:off x="142844" y="1000108"/>
            <a:ext cx="4000528" cy="5000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127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7" name="Picture 3" descr="C:\Users\Булатик\Desktop\Габдулла тук\Әминев.tif"/>
          <p:cNvPicPr>
            <a:picLocks noChangeAspect="1" noChangeArrowheads="1"/>
          </p:cNvPicPr>
          <p:nvPr/>
        </p:nvPicPr>
        <p:blipFill>
          <a:blip r:embed="rId3" cstate="email">
            <a:lum bright="20000" contrast="30000"/>
          </a:blip>
          <a:srcRect/>
          <a:stretch>
            <a:fillRect/>
          </a:stretch>
        </p:blipFill>
        <p:spPr bwMode="auto">
          <a:xfrm>
            <a:off x="4500561" y="928670"/>
            <a:ext cx="4381475" cy="507209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0" name="Прямоугольник 9"/>
          <p:cNvSpPr/>
          <p:nvPr/>
        </p:nvSpPr>
        <p:spPr>
          <a:xfrm rot="10800000" flipV="1">
            <a:off x="-8" y="4772041"/>
            <a:ext cx="29158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10800000" flipV="1">
            <a:off x="2714612" y="275398"/>
            <a:ext cx="6000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Рөстәм  Әминов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6072206"/>
            <a:ext cx="8429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«Су 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анасы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tt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поэмасы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Булатик\Desktop\Габдулла тук\Олег Кулҗпин тукай әкиятләре22.tif"/>
          <p:cNvPicPr>
            <a:picLocks noChangeAspect="1" noChangeArrowheads="1"/>
          </p:cNvPicPr>
          <p:nvPr/>
        </p:nvPicPr>
        <p:blipFill>
          <a:blip r:embed="rId2" cstate="email">
            <a:lum bright="30000" contrast="30000"/>
          </a:blip>
          <a:srcRect/>
          <a:stretch>
            <a:fillRect/>
          </a:stretch>
        </p:blipFill>
        <p:spPr bwMode="auto">
          <a:xfrm>
            <a:off x="3500430" y="214289"/>
            <a:ext cx="5286412" cy="57864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2" descr="C:\Users\Булатик\Desktop\кульпин.jpg"/>
          <p:cNvPicPr>
            <a:picLocks noChangeAspect="1" noChangeArrowheads="1"/>
          </p:cNvPicPr>
          <p:nvPr/>
        </p:nvPicPr>
        <p:blipFill>
          <a:blip r:embed="rId3" cstate="email">
            <a:lum bright="30000" contrast="30000"/>
          </a:blip>
          <a:srcRect/>
          <a:stretch>
            <a:fillRect/>
          </a:stretch>
        </p:blipFill>
        <p:spPr bwMode="auto">
          <a:xfrm>
            <a:off x="214282" y="357166"/>
            <a:ext cx="2714644" cy="36433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3" name="Прямоугольник 12"/>
          <p:cNvSpPr/>
          <p:nvPr/>
        </p:nvSpPr>
        <p:spPr>
          <a:xfrm>
            <a:off x="142844" y="4286256"/>
            <a:ext cx="27860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Олег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Кульпин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428992" y="5643578"/>
            <a:ext cx="5715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«Тукай  </a:t>
            </a:r>
            <a:r>
              <a:rPr lang="ru-RU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әкиятләре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813994"/>
            <a:ext cx="35718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«Тукай- </a:t>
            </a:r>
          </a:p>
          <a:p>
            <a:pPr algn="ctr"/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мавыктыргыч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серле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тылсымлы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әкият»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Булатик\Desktop\сидоркин.jpg"/>
          <p:cNvPicPr>
            <a:picLocks noChangeAspect="1" noChangeArrowheads="1"/>
          </p:cNvPicPr>
          <p:nvPr/>
        </p:nvPicPr>
        <p:blipFill>
          <a:blip r:embed="rId2" cstate="print">
            <a:lum bright="30000" contrast="30000"/>
          </a:blip>
          <a:srcRect/>
          <a:stretch>
            <a:fillRect/>
          </a:stretch>
        </p:blipFill>
        <p:spPr bwMode="auto">
          <a:xfrm>
            <a:off x="6000760" y="214290"/>
            <a:ext cx="2357422" cy="29254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5357818" y="3143248"/>
            <a:ext cx="37861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Евгений Сидоркин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C:\Users\Булатик\Desktop\Габдулла тук\сидоркин эш беткәч печать 040.tif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142844" y="142852"/>
            <a:ext cx="4143404" cy="38576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127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0" y="4000505"/>
            <a:ext cx="32861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“Эш беткәч </a:t>
            </a:r>
          </a:p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уйнарга ярый” шигыре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57620" y="3571876"/>
            <a:ext cx="52863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Бөек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Тукай! </a:t>
            </a:r>
          </a:p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Үлмәдең син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чөнки бу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көн һәр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татар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күңелендә  син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Бетмәдең  син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һәр  кеше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сүзендә  син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телендә син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...</a:t>
            </a:r>
          </a:p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Һичвакытта  чыкмас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истән монда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калган 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эшләрең</a:t>
            </a:r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Һәрвакыт сөелеп  укылыр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һәр “күңел  җимешләрең”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Булатик\Desktop\Габдулла тук\сидоркин карлыгачпечать 040.tif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5143504" y="857232"/>
            <a:ext cx="3676968" cy="5214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127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4929190" y="6198990"/>
            <a:ext cx="4071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“Карлыгач” шигыре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C:\Users\Булатик\Desktop\Габдулла тук\сидорки непечать 040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785794"/>
            <a:ext cx="3929090" cy="53345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127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357158" y="6072206"/>
            <a:ext cx="3786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“Кәҗә белән Сарык әкияте</a:t>
            </a:r>
            <a:r>
              <a:rPr lang="tt-RU" dirty="0" smtClean="0"/>
              <a:t>”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142852"/>
            <a:ext cx="78581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Евгений Сидоркин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Булатик\Desktop\ТАВИЛ.jpg"/>
          <p:cNvPicPr>
            <a:picLocks noChangeAspect="1" noChangeArrowheads="1"/>
          </p:cNvPicPr>
          <p:nvPr/>
        </p:nvPicPr>
        <p:blipFill>
          <a:blip r:embed="rId2" cstate="print">
            <a:lum bright="30000" contrast="30000"/>
          </a:blip>
          <a:srcRect/>
          <a:stretch>
            <a:fillRect/>
          </a:stretch>
        </p:blipFill>
        <p:spPr bwMode="auto">
          <a:xfrm>
            <a:off x="214282" y="214290"/>
            <a:ext cx="3071834" cy="37677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4282" y="4572008"/>
            <a:ext cx="30718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Тавиль Хаҗиәхмәтов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C:\Users\Булатик\Desktop\Габдулла тук\Хаьищхмщтов Эш беткщч печать 028.tif"/>
          <p:cNvPicPr>
            <a:picLocks noChangeAspect="1" noChangeArrowheads="1"/>
          </p:cNvPicPr>
          <p:nvPr/>
        </p:nvPicPr>
        <p:blipFill>
          <a:blip r:embed="rId3" cstate="print">
            <a:lum bright="20000"/>
          </a:blip>
          <a:srcRect/>
          <a:stretch>
            <a:fillRect/>
          </a:stretch>
        </p:blipFill>
        <p:spPr bwMode="auto">
          <a:xfrm>
            <a:off x="4643438" y="1571612"/>
            <a:ext cx="4143403" cy="435771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3438" y="6072206"/>
            <a:ext cx="43577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“Эш беткәч </a:t>
            </a:r>
          </a:p>
          <a:p>
            <a:pPr algn="ctr"/>
            <a:r>
              <a:rPr lang="tt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уйнарга ярый” шигыре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29058" y="214290"/>
            <a:ext cx="50006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Якташларың,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Тукай сине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укый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...</a:t>
            </a:r>
          </a:p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Бәләкәйдән,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бала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чагыннан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Күңелләрдә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синең якты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җырлар,</a:t>
            </a:r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Синең моңнар күздә чагылган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2852"/>
            <a:ext cx="9144000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tt-RU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tt-RU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tt-RU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Тукайның тәрҗемәи  хәлен сурәтләүче рәсемнәр.</a:t>
            </a:r>
          </a:p>
          <a:p>
            <a:endParaRPr lang="tt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342900" indent="-342900">
              <a:buFontTx/>
              <a:buAutoNum type="arabicPeriod"/>
            </a:pP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tt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Әлмәнов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«Г. Тукай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һәм Сәгъ</a:t>
            </a:r>
            <a:r>
              <a:rPr lang="tt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ди абзый” .</a:t>
            </a:r>
          </a:p>
          <a:p>
            <a:pPr marL="342900" indent="-342900">
              <a:buFontTx/>
              <a:buAutoNum type="arabicPeriod"/>
            </a:pP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Абдулов  «Тукай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Печән базарында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  <a:endParaRPr lang="tt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342900" indent="-342900"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В.Куделькин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«Тукай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Зиннәтулла бабасы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белән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Л.Фәттахов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«Пар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ат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Казанга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Л.Фәттахов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Апуш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һәм Сәгъди абзый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Б.Әлменов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«Тукай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Кырлайда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>
              <a:buFontTx/>
              <a:buAutoNum type="arabicPeriod"/>
            </a:pP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В.Фёдоров «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Тукайның Кырлайга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китүе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>
              <a:buFontTx/>
              <a:buAutoNum type="arabicPeriod"/>
            </a:pP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Х.Казаков «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Кечкенә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Тукай».</a:t>
            </a:r>
            <a:endParaRPr lang="ru-RU" sz="2400" b="1" i="1" dirty="0" smtClean="0">
              <a:solidFill>
                <a:srgbClr val="0A240D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ru-RU" b="1" i="1" dirty="0" smtClean="0">
              <a:solidFill>
                <a:srgbClr val="0A240D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ru-RU" b="1" i="1" dirty="0" smtClean="0">
              <a:solidFill>
                <a:srgbClr val="0A240D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Tx/>
              <a:buAutoNum type="arabicPeriod"/>
            </a:pPr>
            <a:endParaRPr lang="ru-RU" b="1" i="1" dirty="0" smtClean="0">
              <a:solidFill>
                <a:srgbClr val="0A240D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42852"/>
            <a:ext cx="878687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t-RU" sz="2800" b="1" u="sng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Г. Тукай </a:t>
            </a:r>
            <a:r>
              <a:rPr lang="tt-RU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әсәрләренә ясалган иллюстрацияләр.</a:t>
            </a:r>
          </a:p>
          <a:p>
            <a:pPr algn="ctr"/>
            <a:endParaRPr lang="tt-RU" sz="28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1."Кәҗә белән сарык" әкияте. 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2."Су анасы“ поэмасы .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3."Таз", 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4."Печән базары яхүд яңа Кисекбаш“.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5."Безнең гаилә“ шигыре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6."Мияубикә“шигыре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7.Кышкы кич“шигыре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8."Кәҗә  белән Гали“шигыре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9."Кызыклы шәкерт“шигыре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10."Туган авыл“шигыре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11.Эш беткәч уйнарга ярый" шигыре</a:t>
            </a:r>
          </a:p>
          <a:p>
            <a:r>
              <a:rPr lang="tt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12."Бишек җыры" шигыре һ.б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4290"/>
            <a:ext cx="9144000" cy="10649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t-RU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Г.Тукай  сюжетлы  рәсемнәрдә.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tt-RU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Ф.Әминев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«Тукай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үз геройлары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арасында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Б.Әлменов«Тукай казакъ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tt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даласында кымызда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Б.Урманче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«Тукай Ф.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Әмирхан белән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Хаҗи-Мурат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Казаков «Тукай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Печән базарында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Ф.Якупов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«Тукай.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Яңа гасыр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В. Фёдоров «Тукай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сүзе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А.Радионов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«Тукай –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яңа ярларга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И.Хәлиуллин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Авыру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Тукай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янында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342900" lvl="0" indent="-3429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t-RU" sz="24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 Тукай  портретлары.</a:t>
            </a:r>
          </a:p>
          <a:p>
            <a:r>
              <a:rPr lang="tt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Ф.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Әминев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«Тукай 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Кырлайда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tt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Ф.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Әминев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«Тукай».</a:t>
            </a:r>
          </a:p>
          <a:p>
            <a:r>
              <a:rPr lang="tt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И. Рафиков«Тукай».</a:t>
            </a:r>
          </a:p>
          <a:p>
            <a:r>
              <a:rPr lang="tt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З.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Гыймаев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«Тукай».</a:t>
            </a:r>
          </a:p>
          <a:p>
            <a:r>
              <a:rPr lang="tt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Е.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Сибирин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Шагыйрь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Тукай».</a:t>
            </a:r>
          </a:p>
          <a:p>
            <a:r>
              <a:rPr lang="tt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Ә. Китаев«Тукай»</a:t>
            </a:r>
          </a:p>
          <a:p>
            <a:endParaRPr lang="ru-RU" b="1" i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tt-RU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tt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642918"/>
            <a:ext cx="9144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tt-RU" sz="2400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tt-RU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Г. Тукай  әсәрләренә  иллюстрацияләр</a:t>
            </a:r>
          </a:p>
          <a:p>
            <a:pPr algn="ctr"/>
            <a:endParaRPr lang="tt-RU" sz="28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В.Карамышев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«Су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анасы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457200" indent="-457200"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Б.Урманче«Печән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базары,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яхут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яңа Кисекбаш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457200" indent="-457200"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Р.Галимуллин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Мактанышу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457200" indent="-457200"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Х.Якупов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«Безнең гаил</a:t>
            </a:r>
            <a:r>
              <a:rPr lang="tt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ә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457200" indent="-457200"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Б.Әлменов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«Су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анасы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457200" indent="-457200">
              <a:buFontTx/>
              <a:buAutoNum type="arabicPeriod"/>
            </a:pP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Т.Хаҗиәхмәтов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«Су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анасы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457200" indent="-457200">
              <a:buFontTx/>
              <a:buAutoNum type="arabicPeriod"/>
            </a:pP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Ю.Лысогорский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Бишек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җыры».</a:t>
            </a:r>
            <a:endParaRPr lang="ru-RU" sz="2400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AutoNum type="arabicPeriod"/>
            </a:pP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Т.Хаҗиәхмәтов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Бишек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җыры».</a:t>
            </a:r>
            <a:endParaRPr lang="ru-RU" sz="2400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AutoNum type="arabicPeriod"/>
            </a:pP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AutoNum type="arabicPeriod"/>
            </a:pP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tt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345</TotalTime>
  <Words>716</Words>
  <PresentationFormat>Экран (4:3)</PresentationFormat>
  <Paragraphs>182</Paragraphs>
  <Slides>20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59</cp:revision>
  <dcterms:created xsi:type="dcterms:W3CDTF">2023-03-11T07:18:26Z</dcterms:created>
  <dcterms:modified xsi:type="dcterms:W3CDTF">2023-03-13T10:01:35Z</dcterms:modified>
</cp:coreProperties>
</file>