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Default Extension="sldx" ContentType="application/vnd.openxmlformats-officedocument.presentationml.slide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7" r:id="rId10"/>
    <p:sldId id="265" r:id="rId11"/>
    <p:sldId id="266" r:id="rId12"/>
    <p:sldId id="268" r:id="rId13"/>
    <p:sldId id="272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7" autoAdjust="0"/>
    <p:restoredTop sz="94713" autoAdjust="0"/>
  </p:normalViewPr>
  <p:slideViewPr>
    <p:cSldViewPr>
      <p:cViewPr>
        <p:scale>
          <a:sx n="90" d="100"/>
          <a:sy n="90" d="100"/>
        </p:scale>
        <p:origin x="-2244" y="-5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_Microsoft_Office_PowerPoint1.sld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12.png"/><Relationship Id="rId7" Type="http://schemas.openxmlformats.org/officeDocument/2006/relationships/image" Target="../media/image1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catherineasquithgallery.com/uploads/posts/2021-03/1614861403_36-p-fon-s-tatarskim-ornamentom-4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4572000" y="2357430"/>
            <a:ext cx="3643338" cy="2143140"/>
          </a:xfrm>
          <a:prstGeom prst="roundRect">
            <a:avLst/>
          </a:prstGeom>
          <a:solidFill>
            <a:schemeClr val="accent3">
              <a:lumMod val="75000"/>
              <a:alpha val="6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err="1" smtClean="0">
                <a:solidFill>
                  <a:schemeClr val="tx1"/>
                </a:solidFill>
                <a:latin typeface="Book Antiqua" pitchFamily="18" charset="0"/>
              </a:rPr>
              <a:t>Габдулла</a:t>
            </a:r>
            <a:r>
              <a:rPr lang="ru-RU" sz="4400" b="1" dirty="0" smtClean="0">
                <a:solidFill>
                  <a:schemeClr val="tx1"/>
                </a:solidFill>
                <a:latin typeface="Book Antiqua" pitchFamily="18" charset="0"/>
              </a:rPr>
              <a:t> Тукай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Book Antiqua" pitchFamily="18" charset="0"/>
              </a:rPr>
              <a:t>(26.04.1886 – 15.04.1913) </a:t>
            </a:r>
            <a:endParaRPr lang="ru-RU" sz="2400" b="1" dirty="0">
              <a:solidFill>
                <a:schemeClr val="tx1"/>
              </a:solidFill>
              <a:latin typeface="Book Antiqua" pitchFamily="18" charset="0"/>
            </a:endParaRPr>
          </a:p>
        </p:txBody>
      </p:sp>
      <p:pic>
        <p:nvPicPr>
          <p:cNvPr id="13314" name="Picture 2" descr="https://sun9-65.userapi.com/impf/c850520/v850520268/b5c09/6i6e6wn8Awg.jpg?size=450x618&amp;quality=96&amp;sign=dbf702588977901c0ef02162df0c7330&amp;c_uniq_tag=pcqEWcOeKkKiv10aejeqSC_VCM3xtJX_C8b5Pse6A-U&amp;type=alb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000108"/>
            <a:ext cx="3500462" cy="48073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atherineasquithgallery.com/uploads/posts/2021-03/1614861403_36-p-fon-s-tatarskim-ornamentom-4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2000232" y="857232"/>
            <a:ext cx="507209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Book Antiqua" pitchFamily="18" charset="0"/>
              </a:rPr>
              <a:t>1909 </a:t>
            </a:r>
            <a:r>
              <a:rPr lang="ru-RU" b="1" dirty="0" err="1" smtClean="0">
                <a:latin typeface="Book Antiqua" pitchFamily="18" charset="0"/>
              </a:rPr>
              <a:t>елда</a:t>
            </a:r>
            <a:r>
              <a:rPr lang="ru-RU" b="1" dirty="0" smtClean="0">
                <a:latin typeface="Book Antiqua" pitchFamily="18" charset="0"/>
              </a:rPr>
              <a:t> Тукай </a:t>
            </a:r>
            <a:r>
              <a:rPr lang="ru-RU" b="1" dirty="0" err="1" smtClean="0">
                <a:latin typeface="Book Antiqua" pitchFamily="18" charset="0"/>
              </a:rPr>
              <a:t>үзенең үткән балалыгы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турында</a:t>
            </a:r>
            <a:r>
              <a:rPr lang="ru-RU" b="1" dirty="0" smtClean="0">
                <a:latin typeface="Book Antiqua" pitchFamily="18" charset="0"/>
              </a:rPr>
              <a:t> “</a:t>
            </a:r>
            <a:r>
              <a:rPr lang="ru-RU" b="1" dirty="0" err="1" smtClean="0">
                <a:latin typeface="Book Antiqua" pitchFamily="18" charset="0"/>
              </a:rPr>
              <a:t>Исемдә калганнар</a:t>
            </a:r>
            <a:r>
              <a:rPr lang="ru-RU" b="1" dirty="0" smtClean="0">
                <a:latin typeface="Book Antiqua" pitchFamily="18" charset="0"/>
              </a:rPr>
              <a:t>” </a:t>
            </a:r>
            <a:r>
              <a:rPr lang="ru-RU" b="1" dirty="0" err="1" smtClean="0">
                <a:latin typeface="Book Antiqua" pitchFamily="18" charset="0"/>
              </a:rPr>
              <a:t>дигән автобиографик</a:t>
            </a:r>
            <a:r>
              <a:rPr lang="ru-RU" b="1" dirty="0" smtClean="0">
                <a:latin typeface="Book Antiqua" pitchFamily="18" charset="0"/>
              </a:rPr>
              <a:t> повесть яза. </a:t>
            </a:r>
            <a:r>
              <a:rPr lang="ru-RU" b="1" dirty="0" err="1" smtClean="0">
                <a:latin typeface="Book Antiqua" pitchFamily="18" charset="0"/>
              </a:rPr>
              <a:t>Шагыйрь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исән вакытта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ук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басылып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чыккан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повестьны</a:t>
            </a:r>
            <a:r>
              <a:rPr lang="tt-RU" b="1" dirty="0" smtClean="0">
                <a:latin typeface="Book Antiqua" pitchFamily="18" charset="0"/>
              </a:rPr>
              <a:t>ң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беренче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битләре.</a:t>
            </a:r>
            <a:endParaRPr lang="ru-RU" b="1" dirty="0">
              <a:latin typeface="Book Antiqua" pitchFamily="18" charset="0"/>
            </a:endParaRPr>
          </a:p>
        </p:txBody>
      </p:sp>
      <p:pic>
        <p:nvPicPr>
          <p:cNvPr id="22533" name="Picture 5" descr="H:\китап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357422" y="2357430"/>
            <a:ext cx="4143404" cy="38083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atherineasquithgallery.com/uploads/posts/2021-03/1614861403_36-p-fon-s-tatarskim-ornamentom-4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857224" y="1071546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latin typeface="Book Antiqua" pitchFamily="18" charset="0"/>
              </a:rPr>
              <a:t>1910 </a:t>
            </a:r>
            <a:r>
              <a:rPr lang="ru-RU" b="1" dirty="0" err="1" smtClean="0">
                <a:latin typeface="Book Antiqua" pitchFamily="18" charset="0"/>
              </a:rPr>
              <a:t>нчы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елның башында</a:t>
            </a:r>
            <a:r>
              <a:rPr lang="ru-RU" b="1" dirty="0" smtClean="0">
                <a:latin typeface="Book Antiqua" pitchFamily="18" charset="0"/>
              </a:rPr>
              <a:t> журналист </a:t>
            </a:r>
            <a:r>
              <a:rPr lang="ru-RU" b="1" dirty="0" err="1" smtClean="0">
                <a:latin typeface="Book Antiqua" pitchFamily="18" charset="0"/>
              </a:rPr>
              <a:t>Әхмәт Урманчиев</a:t>
            </a:r>
            <a:r>
              <a:rPr lang="ru-RU" b="1" dirty="0" smtClean="0">
                <a:latin typeface="Book Antiqua" pitchFamily="18" charset="0"/>
              </a:rPr>
              <a:t> </a:t>
            </a:r>
            <a:r>
              <a:rPr lang="ru-RU" b="1" dirty="0" err="1" smtClean="0">
                <a:latin typeface="Book Antiqua" pitchFamily="18" charset="0"/>
              </a:rPr>
              <a:t>редакторлыгында</a:t>
            </a:r>
            <a:r>
              <a:rPr lang="ru-RU" b="1" dirty="0" smtClean="0">
                <a:latin typeface="Book Antiqua" pitchFamily="18" charset="0"/>
              </a:rPr>
              <a:t> сатирик журнал «</a:t>
            </a:r>
            <a:r>
              <a:rPr lang="ru-RU" b="1" dirty="0" err="1" smtClean="0">
                <a:latin typeface="Book Antiqua" pitchFamily="18" charset="0"/>
              </a:rPr>
              <a:t>Ялт-йолт</a:t>
            </a:r>
            <a:r>
              <a:rPr lang="ru-RU" b="1" dirty="0" smtClean="0">
                <a:latin typeface="Book Antiqua" pitchFamily="18" charset="0"/>
              </a:rPr>
              <a:t>» </a:t>
            </a:r>
            <a:r>
              <a:rPr lang="ru-RU" b="1" dirty="0" err="1" smtClean="0">
                <a:latin typeface="Book Antiqua" pitchFamily="18" charset="0"/>
              </a:rPr>
              <a:t>чыга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башлый</a:t>
            </a:r>
            <a:r>
              <a:rPr lang="ru-RU" b="1" dirty="0" smtClean="0">
                <a:latin typeface="Book Antiqua" pitchFamily="18" charset="0"/>
              </a:rPr>
              <a:t>. Тукай </a:t>
            </a:r>
            <a:r>
              <a:rPr lang="ru-RU" b="1" dirty="0" err="1" smtClean="0">
                <a:latin typeface="Book Antiqua" pitchFamily="18" charset="0"/>
              </a:rPr>
              <a:t>бөтен көчен шушы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журналга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бирә</a:t>
            </a:r>
            <a:r>
              <a:rPr lang="ru-RU" b="1" dirty="0" smtClean="0">
                <a:latin typeface="Book Antiqua" pitchFamily="18" charset="0"/>
              </a:rPr>
              <a:t>, сатирик </a:t>
            </a:r>
            <a:r>
              <a:rPr lang="ru-RU" b="1" dirty="0" err="1" smtClean="0">
                <a:latin typeface="Book Antiqua" pitchFamily="18" charset="0"/>
              </a:rPr>
              <a:t>әсәрләренең бик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күбесе </a:t>
            </a:r>
            <a:r>
              <a:rPr lang="ru-RU" b="1" dirty="0" smtClean="0">
                <a:latin typeface="Book Antiqua" pitchFamily="18" charset="0"/>
              </a:rPr>
              <a:t>«</a:t>
            </a:r>
            <a:r>
              <a:rPr lang="ru-RU" b="1" dirty="0" err="1" smtClean="0">
                <a:latin typeface="Book Antiqua" pitchFamily="18" charset="0"/>
              </a:rPr>
              <a:t>Ялт-йолт</a:t>
            </a:r>
            <a:r>
              <a:rPr lang="ru-RU" b="1" dirty="0" smtClean="0">
                <a:latin typeface="Book Antiqua" pitchFamily="18" charset="0"/>
              </a:rPr>
              <a:t>»та </a:t>
            </a:r>
            <a:r>
              <a:rPr lang="ru-RU" b="1" dirty="0" err="1" smtClean="0">
                <a:latin typeface="Book Antiqua" pitchFamily="18" charset="0"/>
              </a:rPr>
              <a:t>басыла</a:t>
            </a:r>
            <a:r>
              <a:rPr lang="ru-RU" b="1" dirty="0" smtClean="0">
                <a:latin typeface="Book Antiqua" pitchFamily="18" charset="0"/>
              </a:rPr>
              <a:t>. </a:t>
            </a:r>
            <a:r>
              <a:rPr lang="ru-RU" b="1" dirty="0" err="1" smtClean="0">
                <a:latin typeface="Book Antiqua" pitchFamily="18" charset="0"/>
              </a:rPr>
              <a:t>Ул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шәһәрнең иҗтимагый эшләрендә </a:t>
            </a:r>
            <a:r>
              <a:rPr lang="ru-RU" b="1" dirty="0" smtClean="0">
                <a:latin typeface="Book Antiqua" pitchFamily="18" charset="0"/>
              </a:rPr>
              <a:t>актив </a:t>
            </a:r>
            <a:r>
              <a:rPr lang="ru-RU" b="1" dirty="0" err="1" smtClean="0">
                <a:latin typeface="Book Antiqua" pitchFamily="18" charset="0"/>
              </a:rPr>
              <a:t>катнаша</a:t>
            </a:r>
            <a:endParaRPr lang="ru-RU" b="1" dirty="0">
              <a:latin typeface="Book Antiqua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85786" y="3286124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latin typeface="Book Antiqua" pitchFamily="18" charset="0"/>
              </a:rPr>
              <a:t>1910 </a:t>
            </a:r>
            <a:r>
              <a:rPr lang="ru-RU" b="1" dirty="0" err="1" smtClean="0">
                <a:latin typeface="Book Antiqua" pitchFamily="18" charset="0"/>
              </a:rPr>
              <a:t>нчы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елның</a:t>
            </a:r>
            <a:r>
              <a:rPr lang="ru-RU" b="1" dirty="0" smtClean="0">
                <a:latin typeface="Book Antiqua" pitchFamily="18" charset="0"/>
              </a:rPr>
              <a:t> 15 </a:t>
            </a:r>
            <a:r>
              <a:rPr lang="ru-RU" b="1" dirty="0" err="1" smtClean="0">
                <a:latin typeface="Book Antiqua" pitchFamily="18" charset="0"/>
              </a:rPr>
              <a:t>нче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апрелендә</a:t>
            </a:r>
            <a:r>
              <a:rPr lang="ru-RU" b="1" dirty="0" smtClean="0">
                <a:latin typeface="Book Antiqua" pitchFamily="18" charset="0"/>
              </a:rPr>
              <a:t>  «</a:t>
            </a:r>
            <a:r>
              <a:rPr lang="ru-RU" b="1" dirty="0" err="1" smtClean="0">
                <a:latin typeface="Book Antiqua" pitchFamily="18" charset="0"/>
              </a:rPr>
              <a:t>Шәрык </a:t>
            </a:r>
            <a:r>
              <a:rPr lang="ru-RU" b="1" dirty="0" smtClean="0">
                <a:latin typeface="Book Antiqua" pitchFamily="18" charset="0"/>
              </a:rPr>
              <a:t>клубы»</a:t>
            </a:r>
            <a:r>
              <a:rPr lang="ru-RU" b="1" dirty="0" err="1" smtClean="0">
                <a:latin typeface="Book Antiqua" pitchFamily="18" charset="0"/>
              </a:rPr>
              <a:t>нда</a:t>
            </a:r>
            <a:r>
              <a:rPr lang="ru-RU" b="1" dirty="0" smtClean="0">
                <a:latin typeface="Book Antiqua" pitchFamily="18" charset="0"/>
              </a:rPr>
              <a:t>  </a:t>
            </a:r>
            <a:r>
              <a:rPr lang="ru-RU" b="1" dirty="0" err="1" smtClean="0">
                <a:latin typeface="Book Antiqua" pitchFamily="18" charset="0"/>
              </a:rPr>
              <a:t>халык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иҗаты буенча</a:t>
            </a:r>
            <a:r>
              <a:rPr lang="ru-RU" b="1" dirty="0" smtClean="0">
                <a:latin typeface="Book Antiqua" pitchFamily="18" charset="0"/>
              </a:rPr>
              <a:t> лекция </a:t>
            </a:r>
            <a:r>
              <a:rPr lang="ru-RU" b="1" dirty="0" err="1" smtClean="0">
                <a:latin typeface="Book Antiqua" pitchFamily="18" charset="0"/>
              </a:rPr>
              <a:t>укып</a:t>
            </a:r>
            <a:r>
              <a:rPr lang="ru-RU" b="1" dirty="0" smtClean="0">
                <a:latin typeface="Book Antiqua" pitchFamily="18" charset="0"/>
              </a:rPr>
              <a:t>, </a:t>
            </a:r>
            <a:r>
              <a:rPr lang="ru-RU" b="1" dirty="0" err="1" smtClean="0">
                <a:latin typeface="Book Antiqua" pitchFamily="18" charset="0"/>
              </a:rPr>
              <a:t>шәһәр яшьләрен таң калдыра</a:t>
            </a:r>
            <a:r>
              <a:rPr lang="ru-RU" b="1" dirty="0" smtClean="0">
                <a:latin typeface="Book Antiqua" pitchFamily="18" charset="0"/>
              </a:rPr>
              <a:t>. </a:t>
            </a:r>
            <a:r>
              <a:rPr lang="ru-RU" b="1" dirty="0" err="1" smtClean="0">
                <a:latin typeface="Book Antiqua" pitchFamily="18" charset="0"/>
              </a:rPr>
              <a:t>Шагыйрь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үзенең табигый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фикер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әзерлеге белән илдә яңа революцион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күтәрелеш башланганны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тоеп</a:t>
            </a:r>
            <a:r>
              <a:rPr lang="ru-RU" b="1" dirty="0" smtClean="0">
                <a:latin typeface="Book Antiqua" pitchFamily="18" charset="0"/>
              </a:rPr>
              <a:t> ала.</a:t>
            </a:r>
            <a:endParaRPr lang="ru-RU" b="1" dirty="0">
              <a:latin typeface="Book Antiqua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286512" y="5572140"/>
            <a:ext cx="14244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i="1" dirty="0" smtClean="0">
                <a:latin typeface="Bookman Eurasian_tt" pitchFamily="2" charset="0"/>
              </a:rPr>
              <a:t>«</a:t>
            </a:r>
            <a:r>
              <a:rPr lang="ru-RU" i="1" dirty="0" err="1" smtClean="0">
                <a:latin typeface="Bookman Eurasian_tt" pitchFamily="2" charset="0"/>
              </a:rPr>
              <a:t>Ялт-йолт</a:t>
            </a:r>
            <a:r>
              <a:rPr lang="ru-RU" i="1" dirty="0" smtClean="0">
                <a:latin typeface="Bookman Eurasian_tt" pitchFamily="2" charset="0"/>
              </a:rPr>
              <a:t>»</a:t>
            </a:r>
            <a:endParaRPr lang="ru-RU" i="1" dirty="0">
              <a:latin typeface="Bookman Eurasian_tt" pitchFamily="2" charset="0"/>
            </a:endParaRPr>
          </a:p>
        </p:txBody>
      </p:sp>
      <p:pic>
        <p:nvPicPr>
          <p:cNvPr id="3074" name="Picture 2" descr="https://upload.wikimedia.org/wikipedia/commons/thumb/4/47/Yalt-yolt.jpg/261px-Yalt-yol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32" y="1285860"/>
            <a:ext cx="2750184" cy="42148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atherineasquithgallery.com/uploads/posts/2021-03/1614861403_36-p-fon-s-tatarskim-ornamentom-4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928662" y="1000108"/>
            <a:ext cx="707236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Book Antiqua" pitchFamily="18" charset="0"/>
              </a:rPr>
              <a:t>1913 </a:t>
            </a:r>
            <a:r>
              <a:rPr lang="ru-RU" b="1" dirty="0" err="1" smtClean="0">
                <a:latin typeface="Book Antiqua" pitchFamily="18" charset="0"/>
              </a:rPr>
              <a:t>елның</a:t>
            </a:r>
            <a:r>
              <a:rPr lang="ru-RU" b="1" dirty="0" smtClean="0">
                <a:latin typeface="Book Antiqua" pitchFamily="18" charset="0"/>
              </a:rPr>
              <a:t> </a:t>
            </a:r>
            <a:r>
              <a:rPr lang="ru-RU" b="1" dirty="0" err="1" smtClean="0">
                <a:latin typeface="Book Antiqua" pitchFamily="18" charset="0"/>
              </a:rPr>
              <a:t>башында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шагыйрьнең сәламәтлеге бик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нык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какшый</a:t>
            </a:r>
            <a:r>
              <a:rPr lang="ru-RU" b="1" dirty="0" smtClean="0">
                <a:latin typeface="Book Antiqua" pitchFamily="18" charset="0"/>
              </a:rPr>
              <a:t>. </a:t>
            </a:r>
            <a:r>
              <a:rPr lang="ru-RU" b="1" dirty="0" err="1" smtClean="0">
                <a:latin typeface="Book Antiqua" pitchFamily="18" charset="0"/>
              </a:rPr>
              <a:t>Ләкин ул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иҗат эшен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туктатмый</a:t>
            </a:r>
            <a:r>
              <a:rPr lang="ru-RU" b="1" dirty="0" smtClean="0">
                <a:latin typeface="Book Antiqua" pitchFamily="18" charset="0"/>
              </a:rPr>
              <a:t>. </a:t>
            </a:r>
            <a:r>
              <a:rPr lang="ru-RU" b="1" dirty="0" err="1" smtClean="0">
                <a:latin typeface="Book Antiqua" pitchFamily="18" charset="0"/>
              </a:rPr>
              <a:t>Тукайның соңгы айларында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язган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әсәрләре аның чын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мәгънәсендә зур</a:t>
            </a:r>
            <a:r>
              <a:rPr lang="ru-RU" b="1" dirty="0" smtClean="0">
                <a:latin typeface="Book Antiqua" pitchFamily="18" charset="0"/>
              </a:rPr>
              <a:t> патриот, гражданин </a:t>
            </a:r>
            <a:r>
              <a:rPr lang="ru-RU" b="1" dirty="0" err="1" smtClean="0">
                <a:latin typeface="Book Antiqua" pitchFamily="18" charset="0"/>
              </a:rPr>
              <a:t>һәм тарихны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тирәнтен аңлаган шәхес икәнен исбат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итәләр</a:t>
            </a:r>
            <a:r>
              <a:rPr lang="ru-RU" b="1" dirty="0" smtClean="0">
                <a:latin typeface="Book Antiqua" pitchFamily="18" charset="0"/>
              </a:rPr>
              <a:t>.</a:t>
            </a:r>
            <a:endParaRPr lang="ru-RU" b="1" dirty="0">
              <a:latin typeface="Book Antiqu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000100" y="2786058"/>
            <a:ext cx="350046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Book Antiqua" pitchFamily="18" charset="0"/>
              </a:rPr>
              <a:t>Бер ай, </a:t>
            </a:r>
            <a:r>
              <a:rPr lang="ru-RU" b="1" dirty="0" err="1" smtClean="0">
                <a:latin typeface="Book Antiqua" pitchFamily="18" charset="0"/>
              </a:rPr>
              <a:t>күп булса</a:t>
            </a:r>
            <a:r>
              <a:rPr lang="ru-RU" b="1" dirty="0" smtClean="0">
                <a:latin typeface="Book Antiqua" pitchFamily="18" charset="0"/>
              </a:rPr>
              <a:t> ай ярым </a:t>
            </a:r>
            <a:r>
              <a:rPr lang="ru-RU" b="1" dirty="0" err="1" smtClean="0">
                <a:latin typeface="Book Antiqua" pitchFamily="18" charset="0"/>
              </a:rPr>
              <a:t>гомере</a:t>
            </a:r>
            <a:r>
              <a:rPr lang="ru-RU" b="1" dirty="0" smtClean="0">
                <a:latin typeface="Book Antiqua" pitchFamily="18" charset="0"/>
              </a:rPr>
              <a:t> калган </a:t>
            </a:r>
            <a:r>
              <a:rPr lang="ru-RU" b="1" dirty="0" err="1" smtClean="0">
                <a:latin typeface="Book Antiqua" pitchFamily="18" charset="0"/>
              </a:rPr>
              <a:t>шагыйрь</a:t>
            </a:r>
            <a:r>
              <a:rPr lang="ru-RU" b="1" dirty="0" smtClean="0">
                <a:latin typeface="Book Antiqua" pitchFamily="18" charset="0"/>
              </a:rPr>
              <a:t> 26 </a:t>
            </a:r>
            <a:r>
              <a:rPr lang="ru-RU" b="1" dirty="0" err="1" smtClean="0">
                <a:latin typeface="Book Antiqua" pitchFamily="18" charset="0"/>
              </a:rPr>
              <a:t>февральдә соңгы дәрәҗәгә җиткән </a:t>
            </a:r>
            <a:r>
              <a:rPr lang="ru-RU" b="1" dirty="0" smtClean="0">
                <a:latin typeface="Book Antiqua" pitchFamily="18" charset="0"/>
              </a:rPr>
              <a:t>туберкулез </a:t>
            </a:r>
            <a:r>
              <a:rPr lang="ru-RU" b="1" dirty="0" err="1" smtClean="0">
                <a:latin typeface="Book Antiqua" pitchFamily="18" charset="0"/>
              </a:rPr>
              <a:t>белән больницага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керә</a:t>
            </a:r>
            <a:r>
              <a:rPr lang="ru-RU" b="1" dirty="0" smtClean="0">
                <a:latin typeface="Book Antiqua" pitchFamily="18" charset="0"/>
              </a:rPr>
              <a:t>.</a:t>
            </a:r>
            <a:endParaRPr lang="ru-RU" b="1" dirty="0">
              <a:latin typeface="Book Antiqua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500166" y="5286388"/>
            <a:ext cx="54292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Book Antiqua" pitchFamily="18" charset="0"/>
              </a:rPr>
              <a:t>1913 </a:t>
            </a:r>
            <a:r>
              <a:rPr lang="ru-RU" b="1" dirty="0" err="1" smtClean="0">
                <a:latin typeface="Book Antiqua" pitchFamily="18" charset="0"/>
              </a:rPr>
              <a:t>елның </a:t>
            </a:r>
            <a:r>
              <a:rPr lang="ru-RU" b="1" dirty="0" smtClean="0">
                <a:latin typeface="Book Antiqua" pitchFamily="18" charset="0"/>
              </a:rPr>
              <a:t>2 (15) </a:t>
            </a:r>
            <a:r>
              <a:rPr lang="ru-RU" b="1" dirty="0" err="1" smtClean="0">
                <a:latin typeface="Book Antiqua" pitchFamily="18" charset="0"/>
              </a:rPr>
              <a:t>апрелендә </a:t>
            </a:r>
            <a:r>
              <a:rPr lang="ru-RU" b="1" dirty="0" smtClean="0">
                <a:latin typeface="Book Antiqua" pitchFamily="18" charset="0"/>
              </a:rPr>
              <a:t>кичке 8 </a:t>
            </a:r>
            <a:r>
              <a:rPr lang="ru-RU" b="1" dirty="0" err="1" smtClean="0">
                <a:latin typeface="Book Antiqua" pitchFamily="18" charset="0"/>
              </a:rPr>
              <a:t>сәгать </a:t>
            </a:r>
            <a:r>
              <a:rPr lang="ru-RU" b="1" dirty="0" smtClean="0">
                <a:latin typeface="Book Antiqua" pitchFamily="18" charset="0"/>
              </a:rPr>
              <a:t>15 </a:t>
            </a:r>
            <a:r>
              <a:rPr lang="ru-RU" b="1" dirty="0" err="1" smtClean="0">
                <a:latin typeface="Book Antiqua" pitchFamily="18" charset="0"/>
              </a:rPr>
              <a:t>минутта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Габдулла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Тукайның йөрәге тибүдән туктый</a:t>
            </a:r>
            <a:r>
              <a:rPr lang="ru-RU" b="1" dirty="0" smtClean="0">
                <a:latin typeface="Book Antiqua" pitchFamily="18" charset="0"/>
              </a:rPr>
              <a:t>.</a:t>
            </a:r>
            <a:endParaRPr lang="ru-RU" b="1" dirty="0">
              <a:latin typeface="Book Antiqua" pitchFamily="18" charset="0"/>
            </a:endParaRPr>
          </a:p>
        </p:txBody>
      </p:sp>
      <p:pic>
        <p:nvPicPr>
          <p:cNvPr id="2050" name="Picture 2" descr="http://gabdullatukay.ru/wp-content/uploads/2016/12/AF094888F4D6-1-1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2643182"/>
            <a:ext cx="3810000" cy="26479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025" name="Object 1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p:oleObj spid="_x0000_s1025" name="Слайд" r:id="rId3" imgW="4570541" imgH="3427323" progId="PowerPoint.Slide.12">
              <p:embed/>
            </p:oleObj>
          </a:graphicData>
        </a:graphic>
      </p:graphicFrame>
      <p:sp>
        <p:nvSpPr>
          <p:cNvPr id="1027" name="Rectangle 3"/>
          <p:cNvSpPr>
            <a:spLocks noChangeArrowheads="1"/>
          </p:cNvSpPr>
          <p:nvPr/>
        </p:nvSpPr>
        <p:spPr bwMode="auto">
          <a:xfrm>
            <a:off x="0" y="34290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atherineasquithgallery.com/uploads/posts/2021-03/1614861403_36-p-fon-s-tatarskim-ornamentom-4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2357422" y="714356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tt-RU" sz="2000" b="1" dirty="0" smtClean="0">
                <a:latin typeface="Bookman Eurasian_tt" pitchFamily="2" charset="0"/>
              </a:rPr>
              <a:t>Габдулла Тукайның әсәрләре.</a:t>
            </a:r>
            <a:endParaRPr lang="ru-RU" sz="2000" b="1" dirty="0">
              <a:latin typeface="Bookman Eurasian_tt" pitchFamily="2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000232" y="1500174"/>
            <a:ext cx="125386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>
                <a:latin typeface="Bookman Eurasian_tt" pitchFamily="2" charset="0"/>
              </a:rPr>
              <a:t>«Шүрәле».</a:t>
            </a:r>
            <a:endParaRPr lang="ru-RU" dirty="0">
              <a:latin typeface="Bookman Eurasian_tt" pitchFamily="2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429256" y="1500174"/>
            <a:ext cx="14814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Bookman Eurasian_tt" pitchFamily="2" charset="0"/>
              </a:rPr>
              <a:t>«Су </a:t>
            </a:r>
            <a:r>
              <a:rPr lang="ru-RU" dirty="0" err="1" smtClean="0">
                <a:latin typeface="Bookman Eurasian_tt" pitchFamily="2" charset="0"/>
              </a:rPr>
              <a:t>анасы</a:t>
            </a:r>
            <a:r>
              <a:rPr lang="ru-RU" dirty="0" smtClean="0">
                <a:latin typeface="Bookman Eurasian_tt" pitchFamily="2" charset="0"/>
              </a:rPr>
              <a:t>».</a:t>
            </a:r>
            <a:endParaRPr lang="ru-RU" dirty="0">
              <a:latin typeface="Bookman Eurasian_tt" pitchFamily="2" charset="0"/>
            </a:endParaRPr>
          </a:p>
        </p:txBody>
      </p:sp>
      <p:pic>
        <p:nvPicPr>
          <p:cNvPr id="28674" name="Picture 2" descr="https://sun9-16.userapi.com/impg/x-GCnq-Mj7a1nGljoDazTtFY-gqvV4ls4cUJYg/JulCTYz58Xg.jpg?size=268x320&amp;quality=96&amp;sign=0097c305e694388783714d9f1d988655&amp;c_uniq_tag=K-1Q5cbVnB_lQMkZOgGf6ZAFuIyiUETkVghG-fvGTEU&amp;type=alb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3" y="1928802"/>
            <a:ext cx="2991465" cy="3571900"/>
          </a:xfrm>
          <a:prstGeom prst="rect">
            <a:avLst/>
          </a:prstGeom>
          <a:noFill/>
        </p:spPr>
      </p:pic>
      <p:pic>
        <p:nvPicPr>
          <p:cNvPr id="28676" name="Picture 4" descr="https://i.pinimg.com/236x/ec/4f/d2/ec4fd269a7a563303676f61510bf266a.jpg?nii=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1928802"/>
            <a:ext cx="2714644" cy="38649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atherineasquithgallery.com/uploads/posts/2021-03/1614861403_36-p-fon-s-tatarskim-ornamentom-4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428728" y="1142984"/>
            <a:ext cx="23695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Bookman Eurasian_tt" pitchFamily="2" charset="0"/>
              </a:rPr>
              <a:t>«Гали </a:t>
            </a:r>
            <a:r>
              <a:rPr lang="ru-RU" dirty="0" err="1" smtClean="0">
                <a:latin typeface="Bookman Eurasian_tt" pitchFamily="2" charset="0"/>
              </a:rPr>
              <a:t>белән кәҗә</a:t>
            </a:r>
            <a:r>
              <a:rPr lang="ru-RU" dirty="0" smtClean="0">
                <a:latin typeface="Bookman Eurasian_tt" pitchFamily="2" charset="0"/>
              </a:rPr>
              <a:t>».</a:t>
            </a:r>
            <a:endParaRPr lang="ru-RU" dirty="0">
              <a:latin typeface="Bookman Eurasian_tt" pitchFamily="2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00694" y="1142984"/>
            <a:ext cx="25426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>
                <a:latin typeface="Bookman Eurasian_tt" pitchFamily="2" charset="0"/>
              </a:rPr>
              <a:t>«Кәҗә белән сарык</a:t>
            </a:r>
            <a:r>
              <a:rPr lang="ru-RU" dirty="0" smtClean="0">
                <a:latin typeface="Bookman Eurasian_tt" pitchFamily="2" charset="0"/>
              </a:rPr>
              <a:t>».</a:t>
            </a:r>
            <a:endParaRPr lang="ru-RU" dirty="0">
              <a:latin typeface="Bookman Eurasian_tt" pitchFamily="2" charset="0"/>
            </a:endParaRPr>
          </a:p>
        </p:txBody>
      </p:sp>
      <p:pic>
        <p:nvPicPr>
          <p:cNvPr id="2050" name="Picture 2" descr="https://sun9-83.userapi.com/impf/UoIvaibeuqi9CH5-K3tBSnQkUwvlUyQbanx3Mg/7FkTDujZ7Iw.jpg?size=320x416&amp;quality=96&amp;sign=a8376676f57dabe66acb280ce79587af&amp;c_uniq_tag=3K6k6BFytZxKLn-UjCYQEmQgsmBUXikR5UTMEOSvuGo&amp;type=alb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714488"/>
            <a:ext cx="3048000" cy="3962401"/>
          </a:xfrm>
          <a:prstGeom prst="rect">
            <a:avLst/>
          </a:prstGeom>
          <a:noFill/>
        </p:spPr>
      </p:pic>
      <p:pic>
        <p:nvPicPr>
          <p:cNvPr id="27652" name="Picture 4" descr="https://sun9-83.userapi.com/c1849/u21313880/89108700/x_c69e5c3d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14942" y="1714488"/>
            <a:ext cx="2893239" cy="3857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atherineasquithgallery.com/uploads/posts/2021-03/1614861403_36-p-fon-s-tatarskim-ornamentom-4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428728" y="1071546"/>
            <a:ext cx="26420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Bookman Eurasian_tt" pitchFamily="2" charset="0"/>
              </a:rPr>
              <a:t>«Бала </a:t>
            </a:r>
            <a:r>
              <a:rPr lang="ru-RU" dirty="0" err="1" smtClean="0">
                <a:latin typeface="Bookman Eurasian_tt" pitchFamily="2" charset="0"/>
              </a:rPr>
              <a:t>белән күбәләк</a:t>
            </a:r>
            <a:r>
              <a:rPr lang="ru-RU" dirty="0" smtClean="0">
                <a:latin typeface="Bookman Eurasian_tt" pitchFamily="2" charset="0"/>
              </a:rPr>
              <a:t>».</a:t>
            </a:r>
            <a:endParaRPr lang="ru-RU" dirty="0">
              <a:latin typeface="Bookman Eurasian_tt" pitchFamily="2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72132" y="1071546"/>
            <a:ext cx="24785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Bookman Eurasian_tt" pitchFamily="2" charset="0"/>
              </a:rPr>
              <a:t>«</a:t>
            </a:r>
            <a:r>
              <a:rPr lang="ru-RU" dirty="0" err="1" smtClean="0">
                <a:latin typeface="Bookman Eurasian_tt" pitchFamily="2" charset="0"/>
              </a:rPr>
              <a:t>Кызыклы</a:t>
            </a:r>
            <a:r>
              <a:rPr lang="ru-RU" dirty="0" smtClean="0">
                <a:latin typeface="Bookman Eurasian_tt" pitchFamily="2" charset="0"/>
              </a:rPr>
              <a:t> </a:t>
            </a:r>
            <a:r>
              <a:rPr lang="ru-RU" dirty="0" err="1" smtClean="0">
                <a:latin typeface="Bookman Eurasian_tt" pitchFamily="2" charset="0"/>
              </a:rPr>
              <a:t>шәкерт».</a:t>
            </a:r>
            <a:endParaRPr lang="ru-RU" dirty="0">
              <a:latin typeface="Bookman Eurasian_tt" pitchFamily="2" charset="0"/>
            </a:endParaRPr>
          </a:p>
        </p:txBody>
      </p:sp>
      <p:pic>
        <p:nvPicPr>
          <p:cNvPr id="2052" name="Picture 4" descr="https://sun9-13.userapi.com/impg/w9MGVA53z26F1v3GrXx9S5xk1NKWcJjlJn6tJA/gTX4qxpvIEs.jpg?size=353x450&amp;quality=95&amp;sign=6b924f1906951a6739398fbe1559c16f&amp;c_uniq_tag=_wiFXzEIrefGZZuxtqyO6lNctVnBFXh7OYrjBNXAYfw&amp;type=alb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1643050"/>
            <a:ext cx="3362325" cy="4286250"/>
          </a:xfrm>
          <a:prstGeom prst="rect">
            <a:avLst/>
          </a:prstGeom>
          <a:noFill/>
        </p:spPr>
      </p:pic>
      <p:pic>
        <p:nvPicPr>
          <p:cNvPr id="26626" name="Picture 2" descr="https://sun9-78.userapi.com/impg/t9KcD-XC2lmo3RMilMiSShQ2lzvnrf9QyDaG-w/lamw51x4x7g.jpg?size=471x604&amp;quality=95&amp;sign=1a3bd0c770b96869adfd269464aa5649&amp;type=album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4414" y="1714487"/>
            <a:ext cx="3143272" cy="40308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atherineasquithgallery.com/uploads/posts/2021-03/1614861403_36-p-fon-s-tatarskim-ornamentom-4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286116" y="785794"/>
            <a:ext cx="23897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 smtClean="0">
                <a:latin typeface="Book Antiqua" pitchFamily="18" charset="0"/>
              </a:rPr>
              <a:t>Балачак</a:t>
            </a:r>
            <a:r>
              <a:rPr lang="ru-RU" sz="3600" b="1" dirty="0" smtClean="0">
                <a:latin typeface="Book Antiqua" pitchFamily="18" charset="0"/>
              </a:rPr>
              <a:t>.</a:t>
            </a:r>
            <a:endParaRPr lang="ru-RU" sz="3600" b="1" dirty="0">
              <a:latin typeface="Book Antiqu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786182" y="1357298"/>
            <a:ext cx="4572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latin typeface="Book Antiqua" pitchFamily="18" charset="0"/>
              </a:rPr>
              <a:t>Бөек шагыйрь</a:t>
            </a:r>
            <a:r>
              <a:rPr lang="ru-RU" sz="2000" b="1" dirty="0" smtClean="0">
                <a:latin typeface="Book Antiqua" pitchFamily="18" charset="0"/>
              </a:rPr>
              <a:t> Арча </a:t>
            </a:r>
            <a:r>
              <a:rPr lang="ru-RU" sz="2000" b="1" dirty="0" err="1" smtClean="0">
                <a:latin typeface="Book Antiqua" pitchFamily="18" charset="0"/>
              </a:rPr>
              <a:t>ягының</a:t>
            </a:r>
            <a:r>
              <a:rPr lang="ru-RU" sz="2000" b="1" dirty="0" smtClean="0">
                <a:latin typeface="Book Antiqua" pitchFamily="18" charset="0"/>
              </a:rPr>
              <a:t> </a:t>
            </a:r>
            <a:r>
              <a:rPr lang="ru-RU" sz="2000" b="1" dirty="0" err="1" smtClean="0">
                <a:latin typeface="Book Antiqua" pitchFamily="18" charset="0"/>
              </a:rPr>
              <a:t>Кушлавыч</a:t>
            </a:r>
            <a:r>
              <a:rPr lang="ru-RU" sz="2000" b="1" dirty="0" smtClean="0">
                <a:latin typeface="Book Antiqua" pitchFamily="18" charset="0"/>
              </a:rPr>
              <a:t> </a:t>
            </a:r>
            <a:r>
              <a:rPr lang="ru-RU" sz="2000" b="1" dirty="0" err="1" smtClean="0">
                <a:latin typeface="Book Antiqua" pitchFamily="18" charset="0"/>
              </a:rPr>
              <a:t>авылында</a:t>
            </a:r>
            <a:r>
              <a:rPr lang="ru-RU" sz="2000" b="1" dirty="0" smtClean="0">
                <a:latin typeface="Book Antiqua" pitchFamily="18" charset="0"/>
              </a:rPr>
              <a:t> 1886 </a:t>
            </a:r>
            <a:r>
              <a:rPr lang="ru-RU" sz="2000" b="1" dirty="0" err="1" smtClean="0">
                <a:latin typeface="Book Antiqua" pitchFamily="18" charset="0"/>
              </a:rPr>
              <a:t>елның</a:t>
            </a:r>
            <a:r>
              <a:rPr lang="ru-RU" sz="2000" b="1" dirty="0" smtClean="0">
                <a:latin typeface="Book Antiqua" pitchFamily="18" charset="0"/>
              </a:rPr>
              <a:t> 26 </a:t>
            </a:r>
            <a:r>
              <a:rPr lang="ru-RU" sz="2000" b="1" dirty="0" err="1" smtClean="0">
                <a:latin typeface="Book Antiqua" pitchFamily="18" charset="0"/>
              </a:rPr>
              <a:t>апрелендә</a:t>
            </a:r>
            <a:r>
              <a:rPr lang="ru-RU" sz="2000" b="1" dirty="0" smtClean="0">
                <a:latin typeface="Book Antiqua" pitchFamily="18" charset="0"/>
              </a:rPr>
              <a:t> (иске стиль </a:t>
            </a:r>
            <a:r>
              <a:rPr lang="ru-RU" sz="2000" b="1" dirty="0" err="1" smtClean="0">
                <a:latin typeface="Book Antiqua" pitchFamily="18" charset="0"/>
              </a:rPr>
              <a:t>буенча</a:t>
            </a:r>
            <a:r>
              <a:rPr lang="ru-RU" sz="2000" b="1" dirty="0" smtClean="0">
                <a:latin typeface="Book Antiqua" pitchFamily="18" charset="0"/>
              </a:rPr>
              <a:t> 14 </a:t>
            </a:r>
            <a:r>
              <a:rPr lang="ru-RU" sz="2000" b="1" dirty="0" err="1" smtClean="0">
                <a:latin typeface="Book Antiqua" pitchFamily="18" charset="0"/>
              </a:rPr>
              <a:t>апрельдә</a:t>
            </a:r>
            <a:r>
              <a:rPr lang="ru-RU" sz="2000" b="1" dirty="0" smtClean="0">
                <a:latin typeface="Book Antiqua" pitchFamily="18" charset="0"/>
              </a:rPr>
              <a:t>) </a:t>
            </a:r>
            <a:r>
              <a:rPr lang="ru-RU" sz="2000" b="1" dirty="0" err="1" smtClean="0">
                <a:latin typeface="Book Antiqua" pitchFamily="18" charset="0"/>
              </a:rPr>
              <a:t>Мөхәммәтгариф </a:t>
            </a:r>
            <a:r>
              <a:rPr lang="ru-RU" sz="2000" b="1" dirty="0" smtClean="0">
                <a:latin typeface="Book Antiqua" pitchFamily="18" charset="0"/>
              </a:rPr>
              <a:t>мулла </a:t>
            </a:r>
            <a:r>
              <a:rPr lang="ru-RU" sz="2000" b="1" dirty="0" err="1" smtClean="0">
                <a:latin typeface="Book Antiqua" pitchFamily="18" charset="0"/>
              </a:rPr>
              <a:t>гаиләсендә дөньяга килә</a:t>
            </a:r>
            <a:r>
              <a:rPr lang="ru-RU" sz="2000" b="1" dirty="0" smtClean="0">
                <a:latin typeface="Book Antiqua" pitchFamily="18" charset="0"/>
              </a:rPr>
              <a:t>.</a:t>
            </a:r>
            <a:endParaRPr lang="ru-RU" sz="2000" b="1" dirty="0">
              <a:latin typeface="Book Antiqua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29388" y="5500702"/>
            <a:ext cx="215956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t-RU" dirty="0" smtClean="0">
                <a:latin typeface="Bookman Eurasian_tt" pitchFamily="2" charset="0"/>
              </a:rPr>
              <a:t>Әтисе – </a:t>
            </a:r>
          </a:p>
          <a:p>
            <a:pPr algn="ctr"/>
            <a:r>
              <a:rPr lang="ru-RU" dirty="0" err="1" smtClean="0">
                <a:latin typeface="Bookman Eurasian_tt" pitchFamily="2" charset="0"/>
              </a:rPr>
              <a:t>Мөхәммәтгариф</a:t>
            </a:r>
            <a:endParaRPr lang="ru-RU" dirty="0">
              <a:latin typeface="Bookman Eurasian_tt" pitchFamily="2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429124" y="5500702"/>
            <a:ext cx="12715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smtClean="0">
                <a:latin typeface="Bookman Eurasian_tt" pitchFamily="2" charset="0"/>
              </a:rPr>
              <a:t>  </a:t>
            </a:r>
            <a:r>
              <a:rPr lang="ru-RU" dirty="0" err="1" smtClean="0">
                <a:latin typeface="Bookman Eurasian_tt" pitchFamily="2" charset="0"/>
              </a:rPr>
              <a:t>Әнисе </a:t>
            </a:r>
            <a:r>
              <a:rPr lang="ru-RU" dirty="0" smtClean="0">
                <a:latin typeface="Bookman Eurasian_tt" pitchFamily="2" charset="0"/>
              </a:rPr>
              <a:t>– </a:t>
            </a:r>
          </a:p>
          <a:p>
            <a:pPr algn="ctr"/>
            <a:r>
              <a:rPr lang="ru-RU" dirty="0" err="1" smtClean="0">
                <a:latin typeface="Bookman Eurasian_tt" pitchFamily="2" charset="0"/>
              </a:rPr>
              <a:t>Мәмдүдә</a:t>
            </a:r>
            <a:endParaRPr lang="ru-RU" dirty="0">
              <a:latin typeface="Bookman Eurasian_tt" pitchFamily="2" charset="0"/>
            </a:endParaRPr>
          </a:p>
        </p:txBody>
      </p:sp>
      <p:pic>
        <p:nvPicPr>
          <p:cNvPr id="14338" name="Picture 2" descr="https://sun9-18.userapi.com/impg/yEDpU3YEsj1VWr2C8W45DFEjA1S66rv63zW6iA/_ZYhKqJJigc.jpg?size=437x604&amp;quality=95&amp;sign=d69830fabf64acdbd27251fb7b9af547&amp;c_uniq_tag=7mf-3KAZnwC5mKKtjy8VkP9HwNCY70m2Nt4_ojpnZnw&amp;type=alb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1857364"/>
            <a:ext cx="2635991" cy="3643338"/>
          </a:xfrm>
          <a:prstGeom prst="rect">
            <a:avLst/>
          </a:prstGeom>
          <a:noFill/>
        </p:spPr>
      </p:pic>
      <p:pic>
        <p:nvPicPr>
          <p:cNvPr id="12290" name="Picture 2" descr="https://art16.ru/gallery2/d/43098-12/IMG_999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43702" y="3429000"/>
            <a:ext cx="1629536" cy="2166936"/>
          </a:xfrm>
          <a:prstGeom prst="rect">
            <a:avLst/>
          </a:prstGeom>
          <a:noFill/>
        </p:spPr>
      </p:pic>
      <p:pic>
        <p:nvPicPr>
          <p:cNvPr id="12292" name="Picture 4" descr="https://art16.ru/gallery2/d/43093-10/IMG_9996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429124" y="3429000"/>
            <a:ext cx="1500198" cy="2071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atherineasquithgallery.com/uploads/posts/2021-03/1614861403_36-p-fon-s-tatarskim-ornamentom-4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642910" y="642919"/>
            <a:ext cx="764386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err="1" smtClean="0">
                <a:latin typeface="Book Antiqua" pitchFamily="18" charset="0"/>
              </a:rPr>
              <a:t>Мөхәммәтгариф хәзрәт үлеп китә.</a:t>
            </a:r>
            <a:r>
              <a:rPr lang="ru-RU" sz="2000" b="1" dirty="0" smtClean="0">
                <a:latin typeface="Book Antiqua" pitchFamily="18" charset="0"/>
              </a:rPr>
              <a:t> Тол калган </a:t>
            </a:r>
            <a:r>
              <a:rPr lang="ru-RU" sz="2000" b="1" dirty="0" err="1" smtClean="0">
                <a:latin typeface="Book Antiqua" pitchFamily="18" charset="0"/>
              </a:rPr>
              <a:t>Мәмдүдәне </a:t>
            </a:r>
            <a:r>
              <a:rPr lang="ru-RU" sz="2000" b="1" dirty="0" smtClean="0">
                <a:latin typeface="Book Antiqua" pitchFamily="18" charset="0"/>
              </a:rPr>
              <a:t>(</a:t>
            </a:r>
            <a:r>
              <a:rPr lang="ru-RU" sz="2000" b="1" dirty="0" err="1" smtClean="0">
                <a:latin typeface="Book Antiqua" pitchFamily="18" charset="0"/>
              </a:rPr>
              <a:t>Габдулланың әнисен</a:t>
            </a:r>
            <a:r>
              <a:rPr lang="ru-RU" sz="2000" b="1" dirty="0" smtClean="0">
                <a:latin typeface="Book Antiqua" pitchFamily="18" charset="0"/>
              </a:rPr>
              <a:t>) </a:t>
            </a:r>
            <a:r>
              <a:rPr lang="ru-RU" sz="2000" b="1" dirty="0" err="1" smtClean="0">
                <a:latin typeface="Book Antiqua" pitchFamily="18" charset="0"/>
              </a:rPr>
              <a:t>Сасна</a:t>
            </a:r>
            <a:r>
              <a:rPr lang="ru-RU" sz="2000" b="1" dirty="0" smtClean="0">
                <a:latin typeface="Book Antiqua" pitchFamily="18" charset="0"/>
              </a:rPr>
              <a:t> </a:t>
            </a:r>
            <a:r>
              <a:rPr lang="ru-RU" sz="2000" b="1" dirty="0" err="1" smtClean="0">
                <a:latin typeface="Book Antiqua" pitchFamily="18" charset="0"/>
              </a:rPr>
              <a:t>Пүчинкәсе авылы</a:t>
            </a:r>
            <a:r>
              <a:rPr lang="ru-RU" sz="2000" b="1" dirty="0" smtClean="0">
                <a:latin typeface="Book Antiqua" pitchFamily="18" charset="0"/>
              </a:rPr>
              <a:t> </a:t>
            </a:r>
            <a:r>
              <a:rPr lang="ru-RU" sz="2000" b="1" dirty="0" err="1" smtClean="0">
                <a:latin typeface="Book Antiqua" pitchFamily="18" charset="0"/>
              </a:rPr>
              <a:t>мулласына</a:t>
            </a:r>
            <a:r>
              <a:rPr lang="ru-RU" sz="2000" b="1" dirty="0" smtClean="0">
                <a:latin typeface="Book Antiqua" pitchFamily="18" charset="0"/>
              </a:rPr>
              <a:t> </a:t>
            </a:r>
            <a:r>
              <a:rPr lang="ru-RU" sz="2000" b="1" dirty="0" err="1" smtClean="0">
                <a:latin typeface="Book Antiqua" pitchFamily="18" charset="0"/>
              </a:rPr>
              <a:t>кияүгә бирәләр</a:t>
            </a:r>
            <a:r>
              <a:rPr lang="ru-RU" sz="2000" b="1" dirty="0" smtClean="0">
                <a:latin typeface="Book Antiqua" pitchFamily="18" charset="0"/>
              </a:rPr>
              <a:t>. </a:t>
            </a:r>
            <a:r>
              <a:rPr lang="ru-RU" sz="2000" b="1" dirty="0" err="1" smtClean="0">
                <a:latin typeface="Book Antiqua" pitchFamily="18" charset="0"/>
              </a:rPr>
              <a:t>Бәләкәй Габдулланы</a:t>
            </a:r>
            <a:r>
              <a:rPr lang="ru-RU" sz="2000" b="1" dirty="0" smtClean="0">
                <a:latin typeface="Book Antiqua" pitchFamily="18" charset="0"/>
              </a:rPr>
              <a:t> </a:t>
            </a:r>
            <a:r>
              <a:rPr lang="ru-RU" sz="2000" b="1" dirty="0" err="1" smtClean="0">
                <a:latin typeface="Book Antiqua" pitchFamily="18" charset="0"/>
              </a:rPr>
              <a:t>авылның Шәрифә исемле</a:t>
            </a:r>
            <a:r>
              <a:rPr lang="ru-RU" sz="2000" b="1" dirty="0" smtClean="0">
                <a:latin typeface="Book Antiqua" pitchFamily="18" charset="0"/>
              </a:rPr>
              <a:t> </a:t>
            </a:r>
            <a:r>
              <a:rPr lang="ru-RU" sz="2000" b="1" dirty="0" err="1" smtClean="0">
                <a:latin typeface="Book Antiqua" pitchFamily="18" charset="0"/>
              </a:rPr>
              <a:t>фәкыйрь бер</a:t>
            </a:r>
            <a:r>
              <a:rPr lang="ru-RU" sz="2000" b="1" dirty="0" smtClean="0">
                <a:latin typeface="Book Antiqua" pitchFamily="18" charset="0"/>
              </a:rPr>
              <a:t> </a:t>
            </a:r>
            <a:r>
              <a:rPr lang="ru-RU" sz="2000" b="1" dirty="0" err="1" smtClean="0">
                <a:latin typeface="Book Antiqua" pitchFamily="18" charset="0"/>
              </a:rPr>
              <a:t>карчыгына</a:t>
            </a:r>
            <a:r>
              <a:rPr lang="ru-RU" sz="2000" b="1" dirty="0" smtClean="0">
                <a:latin typeface="Book Antiqua" pitchFamily="18" charset="0"/>
              </a:rPr>
              <a:t> </a:t>
            </a:r>
            <a:r>
              <a:rPr lang="ru-RU" sz="2000" b="1" dirty="0" err="1" smtClean="0">
                <a:latin typeface="Book Antiqua" pitchFamily="18" charset="0"/>
              </a:rPr>
              <a:t>вакытлыча</a:t>
            </a:r>
            <a:r>
              <a:rPr lang="ru-RU" sz="2000" b="1" dirty="0" smtClean="0">
                <a:latin typeface="Book Antiqua" pitchFamily="18" charset="0"/>
              </a:rPr>
              <a:t> </a:t>
            </a:r>
            <a:r>
              <a:rPr lang="ru-RU" sz="2000" b="1" dirty="0" err="1" smtClean="0">
                <a:latin typeface="Book Antiqua" pitchFamily="18" charset="0"/>
              </a:rPr>
              <a:t>асрамага</a:t>
            </a:r>
            <a:r>
              <a:rPr lang="ru-RU" sz="2000" b="1" dirty="0" smtClean="0">
                <a:latin typeface="Book Antiqua" pitchFamily="18" charset="0"/>
              </a:rPr>
              <a:t> </a:t>
            </a:r>
            <a:r>
              <a:rPr lang="ru-RU" sz="2000" b="1" dirty="0" err="1" smtClean="0">
                <a:latin typeface="Book Antiqua" pitchFamily="18" charset="0"/>
              </a:rPr>
              <a:t>калдыралар</a:t>
            </a:r>
            <a:r>
              <a:rPr lang="ru-RU" sz="2000" b="1" dirty="0" smtClean="0">
                <a:latin typeface="Book Antiqua" pitchFamily="18" charset="0"/>
              </a:rPr>
              <a:t>. </a:t>
            </a:r>
            <a:r>
              <a:rPr lang="ru-RU" sz="2000" b="1" dirty="0" err="1" smtClean="0">
                <a:latin typeface="Book Antiqua" pitchFamily="18" charset="0"/>
              </a:rPr>
              <a:t>Бераз</a:t>
            </a:r>
            <a:r>
              <a:rPr lang="ru-RU" sz="2000" b="1" dirty="0" smtClean="0">
                <a:latin typeface="Book Antiqua" pitchFamily="18" charset="0"/>
              </a:rPr>
              <a:t> </a:t>
            </a:r>
            <a:r>
              <a:rPr lang="ru-RU" sz="2000" b="1" dirty="0" err="1" smtClean="0">
                <a:latin typeface="Book Antiqua" pitchFamily="18" charset="0"/>
              </a:rPr>
              <a:t>соңрак аны</a:t>
            </a:r>
            <a:r>
              <a:rPr lang="ru-RU" sz="2000" b="1" dirty="0" smtClean="0">
                <a:latin typeface="Book Antiqua" pitchFamily="18" charset="0"/>
              </a:rPr>
              <a:t> </a:t>
            </a:r>
            <a:r>
              <a:rPr lang="ru-RU" sz="2000" b="1" dirty="0" err="1" smtClean="0">
                <a:latin typeface="Book Antiqua" pitchFamily="18" charset="0"/>
              </a:rPr>
              <a:t>үз әнисе яңа гаиләсенә алдыра</a:t>
            </a:r>
            <a:r>
              <a:rPr lang="ru-RU" sz="2000" b="1" dirty="0" smtClean="0">
                <a:latin typeface="Book Antiqua" pitchFamily="18" charset="0"/>
              </a:rPr>
              <a:t>. </a:t>
            </a:r>
            <a:r>
              <a:rPr lang="ru-RU" sz="2000" b="1" dirty="0" err="1" smtClean="0">
                <a:latin typeface="Book Antiqua" pitchFamily="18" charset="0"/>
              </a:rPr>
              <a:t>Ләкин озакламый</a:t>
            </a:r>
            <a:r>
              <a:rPr lang="ru-RU" sz="2000" b="1" dirty="0" smtClean="0">
                <a:latin typeface="Book Antiqua" pitchFamily="18" charset="0"/>
              </a:rPr>
              <a:t> </a:t>
            </a:r>
            <a:r>
              <a:rPr lang="ru-RU" sz="2000" b="1" dirty="0" err="1" smtClean="0">
                <a:latin typeface="Book Antiqua" pitchFamily="18" charset="0"/>
              </a:rPr>
              <a:t>үлеп китә һәм үги әтисе аны</a:t>
            </a:r>
            <a:r>
              <a:rPr lang="ru-RU" sz="2000" b="1" dirty="0" smtClean="0">
                <a:latin typeface="Book Antiqua" pitchFamily="18" charset="0"/>
              </a:rPr>
              <a:t> </a:t>
            </a:r>
            <a:r>
              <a:rPr lang="ru-RU" sz="2000" b="1" dirty="0" err="1" smtClean="0">
                <a:latin typeface="Book Antiqua" pitchFamily="18" charset="0"/>
              </a:rPr>
              <a:t>Өчилегә бабасына</a:t>
            </a:r>
            <a:r>
              <a:rPr lang="ru-RU" sz="2000" b="1" dirty="0" smtClean="0">
                <a:latin typeface="Book Antiqua" pitchFamily="18" charset="0"/>
              </a:rPr>
              <a:t> </a:t>
            </a:r>
            <a:r>
              <a:rPr lang="ru-RU" sz="2000" b="1" dirty="0" err="1" smtClean="0">
                <a:latin typeface="Book Antiqua" pitchFamily="18" charset="0"/>
              </a:rPr>
              <a:t>озата</a:t>
            </a:r>
            <a:r>
              <a:rPr lang="ru-RU" sz="2000" b="1" dirty="0" smtClean="0">
                <a:latin typeface="Book Antiqua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929058" y="4500570"/>
            <a:ext cx="33575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i="1" dirty="0" err="1" smtClean="0">
                <a:latin typeface="Bookman Eurasian_tt" pitchFamily="2" charset="0"/>
              </a:rPr>
              <a:t>бабасы</a:t>
            </a:r>
            <a:r>
              <a:rPr lang="ru-RU" i="1" dirty="0" smtClean="0">
                <a:latin typeface="Bookman Eurasian_tt" pitchFamily="2" charset="0"/>
              </a:rPr>
              <a:t> – </a:t>
            </a:r>
          </a:p>
          <a:p>
            <a:pPr algn="ctr"/>
            <a:r>
              <a:rPr lang="ru-RU" i="1" dirty="0" err="1" smtClean="0">
                <a:latin typeface="Bookman Eurasian_tt" pitchFamily="2" charset="0"/>
              </a:rPr>
              <a:t>Зиннәтулла белән</a:t>
            </a:r>
            <a:endParaRPr lang="ru-RU" i="1" dirty="0">
              <a:latin typeface="Bookman Eurasian_tt" pitchFamily="2" charset="0"/>
            </a:endParaRPr>
          </a:p>
        </p:txBody>
      </p:sp>
      <p:pic>
        <p:nvPicPr>
          <p:cNvPr id="11266" name="Picture 2" descr="https://sun9-33.userapi.com/impf/c847218/v847218501/1ec928/V6AEmJlxgHg.jpg?size=320x434&amp;quality=96&amp;sign=e46bf29cf9056344782a59ada1e61977&amp;c_uniq_tag=gZsIHcUwNh4qyM6Xa_7sehDlz7XAHHY13ISiNygg-_4&amp;type=alb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3000372"/>
            <a:ext cx="3333752" cy="3261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atherineasquithgallery.com/uploads/posts/2021-03/1614861403_36-p-fon-s-tatarskim-ornamentom-4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1000100" y="928670"/>
            <a:ext cx="7000924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b="1" dirty="0" err="1" smtClean="0">
                <a:latin typeface="Book Antiqua" pitchFamily="18" charset="0"/>
              </a:rPr>
              <a:t>Бәләкәй Габдулла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монда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ятимлекне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генә түгел, ачлыкны</a:t>
            </a:r>
            <a:r>
              <a:rPr lang="ru-RU" b="1" dirty="0" smtClean="0">
                <a:latin typeface="Book Antiqua" pitchFamily="18" charset="0"/>
              </a:rPr>
              <a:t> да </a:t>
            </a:r>
            <a:r>
              <a:rPr lang="ru-RU" b="1" dirty="0" err="1" smtClean="0">
                <a:latin typeface="Book Antiqua" pitchFamily="18" charset="0"/>
              </a:rPr>
              <a:t>татый</a:t>
            </a:r>
            <a:r>
              <a:rPr lang="ru-RU" b="1" dirty="0" smtClean="0">
                <a:latin typeface="Book Antiqua" pitchFamily="18" charset="0"/>
              </a:rPr>
              <a:t>. </a:t>
            </a:r>
            <a:r>
              <a:rPr lang="ru-RU" b="1" dirty="0" err="1" smtClean="0">
                <a:latin typeface="Book Antiqua" pitchFamily="18" charset="0"/>
              </a:rPr>
              <a:t>Бабасы</a:t>
            </a:r>
            <a:r>
              <a:rPr lang="ru-RU" b="1" dirty="0" smtClean="0">
                <a:latin typeface="Book Antiqua" pitchFamily="18" charset="0"/>
              </a:rPr>
              <a:t>, </a:t>
            </a:r>
            <a:r>
              <a:rPr lang="ru-RU" b="1" dirty="0" err="1" smtClean="0">
                <a:latin typeface="Book Antiqua" pitchFamily="18" charset="0"/>
              </a:rPr>
              <a:t>күрше авыллардан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икмәк сыныклары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теләнеп алып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кайтып</a:t>
            </a:r>
            <a:r>
              <a:rPr lang="ru-RU" b="1" dirty="0" smtClean="0">
                <a:latin typeface="Book Antiqua" pitchFamily="18" charset="0"/>
              </a:rPr>
              <a:t>, </a:t>
            </a:r>
            <a:r>
              <a:rPr lang="ru-RU" b="1" dirty="0" err="1" smtClean="0">
                <a:latin typeface="Book Antiqua" pitchFamily="18" charset="0"/>
              </a:rPr>
              <a:t>балаларын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ач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үлемнән саклый</a:t>
            </a:r>
            <a:r>
              <a:rPr lang="ru-RU" b="1" dirty="0" smtClean="0">
                <a:latin typeface="Book Antiqua" pitchFamily="18" charset="0"/>
              </a:rPr>
              <a:t>. Ә </a:t>
            </a:r>
            <a:r>
              <a:rPr lang="ru-RU" b="1" dirty="0" err="1" smtClean="0">
                <a:latin typeface="Book Antiqua" pitchFamily="18" charset="0"/>
              </a:rPr>
              <a:t>бервакыт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баланы</a:t>
            </a:r>
            <a:r>
              <a:rPr lang="ru-RU" b="1" dirty="0" smtClean="0">
                <a:latin typeface="Book Antiqua" pitchFamily="18" charset="0"/>
              </a:rPr>
              <a:t>, </a:t>
            </a:r>
            <a:r>
              <a:rPr lang="ru-RU" b="1" dirty="0" err="1" smtClean="0">
                <a:latin typeface="Book Antiqua" pitchFamily="18" charset="0"/>
              </a:rPr>
              <a:t>Казанга</a:t>
            </a:r>
            <a:r>
              <a:rPr lang="ru-RU" b="1" dirty="0" smtClean="0">
                <a:latin typeface="Book Antiqua" pitchFamily="18" charset="0"/>
              </a:rPr>
              <a:t> </a:t>
            </a:r>
            <a:r>
              <a:rPr lang="ru-RU" b="1" dirty="0" err="1" smtClean="0">
                <a:latin typeface="Book Antiqua" pitchFamily="18" charset="0"/>
              </a:rPr>
              <a:t>баручы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бер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ямщиккә утыртып</a:t>
            </a:r>
            <a:r>
              <a:rPr lang="ru-RU" b="1" dirty="0" smtClean="0">
                <a:latin typeface="Book Antiqua" pitchFamily="18" charset="0"/>
              </a:rPr>
              <a:t>, </a:t>
            </a:r>
            <a:r>
              <a:rPr lang="ru-RU" b="1" dirty="0" err="1" smtClean="0">
                <a:latin typeface="Book Antiqua" pitchFamily="18" charset="0"/>
              </a:rPr>
              <a:t>ерак</a:t>
            </a:r>
            <a:r>
              <a:rPr lang="ru-RU" b="1" dirty="0" smtClean="0">
                <a:latin typeface="Book Antiqua" pitchFamily="18" charset="0"/>
              </a:rPr>
              <a:t>, </a:t>
            </a:r>
            <a:r>
              <a:rPr lang="ru-RU" b="1" dirty="0" err="1" smtClean="0">
                <a:latin typeface="Book Antiqua" pitchFamily="18" charset="0"/>
              </a:rPr>
              <a:t>билгесез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сәфәргә озаталар</a:t>
            </a:r>
            <a:r>
              <a:rPr lang="ru-RU" b="1" dirty="0" smtClean="0">
                <a:latin typeface="Book Antiqua" pitchFamily="18" charset="0"/>
              </a:rPr>
              <a:t>. Теге ямщик </a:t>
            </a:r>
            <a:r>
              <a:rPr lang="ru-RU" b="1" dirty="0" err="1" smtClean="0">
                <a:latin typeface="Book Antiqua" pitchFamily="18" charset="0"/>
              </a:rPr>
              <a:t>исә</a:t>
            </a:r>
            <a:r>
              <a:rPr lang="ru-RU" b="1" dirty="0" smtClean="0">
                <a:latin typeface="Book Antiqua" pitchFamily="18" charset="0"/>
              </a:rPr>
              <a:t> </a:t>
            </a:r>
            <a:r>
              <a:rPr lang="ru-RU" b="1" dirty="0" err="1" smtClean="0">
                <a:latin typeface="Book Antiqua" pitchFamily="18" charset="0"/>
              </a:rPr>
              <a:t>Печән базарына</a:t>
            </a:r>
            <a:r>
              <a:rPr lang="ru-RU" b="1" dirty="0" smtClean="0">
                <a:latin typeface="Book Antiqua" pitchFamily="18" charset="0"/>
              </a:rPr>
              <a:t> </a:t>
            </a:r>
            <a:r>
              <a:rPr lang="ru-RU" b="1" dirty="0" err="1" smtClean="0">
                <a:latin typeface="Book Antiqua" pitchFamily="18" charset="0"/>
              </a:rPr>
              <a:t>килгәч</a:t>
            </a:r>
            <a:r>
              <a:rPr lang="ru-RU" b="1" dirty="0" smtClean="0">
                <a:latin typeface="Book Antiqua" pitchFamily="18" charset="0"/>
              </a:rPr>
              <a:t>: «</a:t>
            </a:r>
            <a:r>
              <a:rPr lang="ru-RU" b="1" dirty="0" err="1" smtClean="0">
                <a:latin typeface="Book Antiqua" pitchFamily="18" charset="0"/>
              </a:rPr>
              <a:t>Асрарга</a:t>
            </a:r>
            <a:r>
              <a:rPr lang="ru-RU" b="1" dirty="0" smtClean="0">
                <a:latin typeface="Book Antiqua" pitchFamily="18" charset="0"/>
              </a:rPr>
              <a:t> бала </a:t>
            </a:r>
            <a:r>
              <a:rPr lang="ru-RU" b="1" dirty="0" err="1" smtClean="0">
                <a:latin typeface="Book Antiqua" pitchFamily="18" charset="0"/>
              </a:rPr>
              <a:t>бирәм</a:t>
            </a:r>
            <a:r>
              <a:rPr lang="ru-RU" b="1" dirty="0" smtClean="0">
                <a:latin typeface="Book Antiqua" pitchFamily="18" charset="0"/>
              </a:rPr>
              <a:t>, кем ала?» — </a:t>
            </a:r>
            <a:r>
              <a:rPr lang="ru-RU" b="1" dirty="0" err="1" smtClean="0">
                <a:latin typeface="Book Antiqua" pitchFamily="18" charset="0"/>
              </a:rPr>
              <a:t>дип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кычкырып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йөри.</a:t>
            </a:r>
            <a:endParaRPr lang="ru-RU" b="1" dirty="0">
              <a:latin typeface="Book Antiqua" pitchFamily="18" charset="0"/>
            </a:endParaRPr>
          </a:p>
        </p:txBody>
      </p:sp>
      <p:pic>
        <p:nvPicPr>
          <p:cNvPr id="10242" name="Picture 2" descr="https://tatarica.org/application/files/cache/thumbnails/c8199b40782942a7ea67e936da2a633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3000372"/>
            <a:ext cx="5429288" cy="31451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atherineasquithgallery.com/uploads/posts/2021-03/1614861403_36-p-fon-s-tatarskim-ornamentom-4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642910" y="642918"/>
            <a:ext cx="75724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 smtClean="0">
                <a:latin typeface="Book Antiqua" pitchFamily="18" charset="0"/>
              </a:rPr>
              <a:t>Халык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арасыннан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бер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кеше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чыгып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малайны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үзләренә алып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кайта</a:t>
            </a:r>
            <a:r>
              <a:rPr lang="ru-RU" b="1" dirty="0" smtClean="0">
                <a:latin typeface="Book Antiqua" pitchFamily="18" charset="0"/>
              </a:rPr>
              <a:t>. </a:t>
            </a:r>
            <a:r>
              <a:rPr lang="ru-RU" b="1" dirty="0" err="1" smtClean="0">
                <a:latin typeface="Book Antiqua" pitchFamily="18" charset="0"/>
              </a:rPr>
              <a:t>Яңа бистә һөнәрчесе Мөхәммәтвәли абзый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белән Газизә абыстай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шулай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итеп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малайлы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булалар</a:t>
            </a:r>
            <a:r>
              <a:rPr lang="ru-RU" b="1" dirty="0" smtClean="0">
                <a:latin typeface="Book Antiqua" pitchFamily="18" charset="0"/>
              </a:rPr>
              <a:t>. </a:t>
            </a:r>
            <a:r>
              <a:rPr lang="ru-RU" b="1" dirty="0" err="1" smtClean="0">
                <a:latin typeface="Book Antiqua" pitchFamily="18" charset="0"/>
              </a:rPr>
              <a:t>Соңрак аны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яңадан Өчилегә озаталар</a:t>
            </a:r>
            <a:r>
              <a:rPr lang="ru-RU" b="1" dirty="0" smtClean="0">
                <a:latin typeface="Book Antiqua" pitchFamily="18" charset="0"/>
              </a:rPr>
              <a:t>. </a:t>
            </a:r>
            <a:r>
              <a:rPr lang="ru-RU" b="1" dirty="0" err="1" smtClean="0">
                <a:latin typeface="Book Antiqua" pitchFamily="18" charset="0"/>
              </a:rPr>
              <a:t>Бераздан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соң малайны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Кырлай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исемле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авылдан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ир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баласыз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Сәгъди абзыйга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уллыкка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озаталар</a:t>
            </a:r>
            <a:r>
              <a:rPr lang="ru-RU" b="1" dirty="0" smtClean="0">
                <a:latin typeface="Book Antiqua" pitchFamily="18" charset="0"/>
              </a:rPr>
              <a:t>.</a:t>
            </a:r>
          </a:p>
          <a:p>
            <a:pPr algn="ctr"/>
            <a:r>
              <a:rPr lang="ru-RU" b="1" dirty="0" err="1" smtClean="0">
                <a:latin typeface="Book Antiqua" pitchFamily="18" charset="0"/>
              </a:rPr>
              <a:t>Шулай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рухи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яктан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авыл</a:t>
            </a:r>
            <a:r>
              <a:rPr lang="ru-RU" b="1" dirty="0" smtClean="0">
                <a:latin typeface="Book Antiqua" pitchFamily="18" charset="0"/>
              </a:rPr>
              <a:t>, крестьян </a:t>
            </a:r>
            <a:r>
              <a:rPr lang="ru-RU" b="1" dirty="0" err="1" smtClean="0">
                <a:latin typeface="Book Antiqua" pitchFamily="18" charset="0"/>
              </a:rPr>
              <a:t>тормышын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тәмам күңеленә сеңдергән Тукайны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көннәрдән бер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көнне Кушлавыч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авылының Бәдретдин исемле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кешесе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эзләп таба</a:t>
            </a:r>
            <a:r>
              <a:rPr lang="ru-RU" b="1" dirty="0" smtClean="0">
                <a:latin typeface="Book Antiqua" pitchFamily="18" charset="0"/>
              </a:rPr>
              <a:t> да </a:t>
            </a:r>
            <a:r>
              <a:rPr lang="ru-RU" b="1" dirty="0" err="1" smtClean="0">
                <a:latin typeface="Book Antiqua" pitchFamily="18" charset="0"/>
              </a:rPr>
              <a:t>Уральскига</a:t>
            </a:r>
            <a:r>
              <a:rPr lang="ru-RU" b="1" dirty="0" smtClean="0">
                <a:latin typeface="Book Antiqua" pitchFamily="18" charset="0"/>
              </a:rPr>
              <a:t> </a:t>
            </a:r>
            <a:r>
              <a:rPr lang="ru-RU" b="1" dirty="0" err="1" smtClean="0">
                <a:latin typeface="Book Antiqua" pitchFamily="18" charset="0"/>
              </a:rPr>
              <a:t>алып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китә</a:t>
            </a:r>
            <a:r>
              <a:rPr lang="ru-RU" b="1" dirty="0" smtClean="0">
                <a:latin typeface="Book Antiqua" pitchFamily="18" charset="0"/>
              </a:rPr>
              <a:t>.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143372" y="4500570"/>
            <a:ext cx="223009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dirty="0" err="1" smtClean="0">
                <a:latin typeface="Bookman Eurasian_tt" pitchFamily="2" charset="0"/>
              </a:rPr>
              <a:t>Сәгъди абзый</a:t>
            </a:r>
            <a:r>
              <a:rPr lang="ru-RU" sz="1600" dirty="0" smtClean="0">
                <a:latin typeface="Bookman Eurasian_tt" pitchFamily="2" charset="0"/>
              </a:rPr>
              <a:t> </a:t>
            </a:r>
            <a:r>
              <a:rPr lang="ru-RU" sz="1600" dirty="0" err="1" smtClean="0">
                <a:latin typeface="Bookman Eurasian_tt" pitchFamily="2" charset="0"/>
              </a:rPr>
              <a:t>белән</a:t>
            </a:r>
            <a:endParaRPr lang="ru-RU" sz="1600" dirty="0"/>
          </a:p>
        </p:txBody>
      </p:sp>
      <p:pic>
        <p:nvPicPr>
          <p:cNvPr id="9218" name="Picture 2" descr="https://sun9-83.userapi.com/impf/fFhxnXmi1hokx_sJRbl1oV74TKJ3LKWOjYxY_Q/xXcCuzFoqZ0.jpg?size=320x427&amp;quality=96&amp;sign=95781f2d1b7a2a21252036a527bf56bc&amp;c_uniq_tag=mcF8Bv4jFFsx_l7frylBVY6zM-_UQ0Wm1mWhOEOBMu4&amp;type=album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3047923"/>
            <a:ext cx="2820044" cy="30957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atherineasquithgallery.com/uploads/posts/2021-03/1614861403_36-p-fon-s-tatarskim-ornamentom-4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3357554" y="642918"/>
            <a:ext cx="240161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atin typeface="Book Antiqua" pitchFamily="18" charset="0"/>
              </a:rPr>
              <a:t>Уральск </a:t>
            </a:r>
            <a:r>
              <a:rPr lang="ru-RU" sz="2400" b="1" dirty="0" err="1" smtClean="0">
                <a:latin typeface="Book Antiqua" pitchFamily="18" charset="0"/>
              </a:rPr>
              <a:t>чоры</a:t>
            </a:r>
            <a:r>
              <a:rPr lang="ru-RU" sz="2400" b="1" dirty="0" smtClean="0">
                <a:latin typeface="Book Antiqua" pitchFamily="18" charset="0"/>
              </a:rPr>
              <a:t>.</a:t>
            </a:r>
            <a:endParaRPr lang="ru-RU" sz="2400" b="1" dirty="0">
              <a:latin typeface="Book Antiqua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42976" y="1071546"/>
            <a:ext cx="7072362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b="1" dirty="0" smtClean="0">
                <a:latin typeface="Book Antiqua" pitchFamily="18" charset="0"/>
              </a:rPr>
              <a:t>1895 </a:t>
            </a:r>
            <a:r>
              <a:rPr lang="ru-RU" sz="1700" b="1" dirty="0" err="1" smtClean="0">
                <a:latin typeface="Book Antiqua" pitchFamily="18" charset="0"/>
              </a:rPr>
              <a:t>елның кышында</a:t>
            </a:r>
            <a:r>
              <a:rPr lang="ru-RU" sz="1700" b="1" dirty="0" smtClean="0">
                <a:latin typeface="Book Antiqua" pitchFamily="18" charset="0"/>
              </a:rPr>
              <a:t> Уральск </a:t>
            </a:r>
            <a:r>
              <a:rPr lang="ru-RU" sz="1700" b="1" dirty="0" err="1" smtClean="0">
                <a:latin typeface="Book Antiqua" pitchFamily="18" charset="0"/>
              </a:rPr>
              <a:t>шәһәрендәге </a:t>
            </a:r>
            <a:r>
              <a:rPr lang="ru-RU" sz="1700" b="1" dirty="0" smtClean="0">
                <a:latin typeface="Book Antiqua" pitchFamily="18" charset="0"/>
              </a:rPr>
              <a:t>татар </a:t>
            </a:r>
            <a:r>
              <a:rPr lang="ru-RU" sz="1700" b="1" dirty="0" err="1" smtClean="0">
                <a:latin typeface="Book Antiqua" pitchFamily="18" charset="0"/>
              </a:rPr>
              <a:t>бистәсенә сәүдәгәр Усманов</a:t>
            </a:r>
            <a:r>
              <a:rPr lang="ru-RU" sz="1700" b="1" dirty="0" smtClean="0">
                <a:latin typeface="Book Antiqua" pitchFamily="18" charset="0"/>
              </a:rPr>
              <a:t> </a:t>
            </a:r>
            <a:r>
              <a:rPr lang="ru-RU" sz="1700" b="1" dirty="0" err="1" smtClean="0">
                <a:latin typeface="Book Antiqua" pitchFamily="18" charset="0"/>
              </a:rPr>
              <a:t>Галиәскәр һәм аның хатыны</a:t>
            </a:r>
            <a:r>
              <a:rPr lang="ru-RU" sz="1700" b="1" dirty="0" smtClean="0">
                <a:latin typeface="Book Antiqua" pitchFamily="18" charset="0"/>
              </a:rPr>
              <a:t> </a:t>
            </a:r>
            <a:r>
              <a:rPr lang="ru-RU" sz="1700" b="1" dirty="0" err="1" smtClean="0">
                <a:latin typeface="Book Antiqua" pitchFamily="18" charset="0"/>
              </a:rPr>
              <a:t>Газизә йортына</a:t>
            </a:r>
            <a:r>
              <a:rPr lang="ru-RU" sz="1700" b="1" dirty="0" smtClean="0">
                <a:latin typeface="Book Antiqua" pitchFamily="18" charset="0"/>
              </a:rPr>
              <a:t> </a:t>
            </a:r>
            <a:r>
              <a:rPr lang="ru-RU" sz="1700" b="1" dirty="0" err="1" smtClean="0">
                <a:latin typeface="Book Antiqua" pitchFamily="18" charset="0"/>
              </a:rPr>
              <a:t>алып</a:t>
            </a:r>
            <a:r>
              <a:rPr lang="ru-RU" sz="1700" b="1" dirty="0" smtClean="0">
                <a:latin typeface="Book Antiqua" pitchFamily="18" charset="0"/>
              </a:rPr>
              <a:t> </a:t>
            </a:r>
            <a:r>
              <a:rPr lang="ru-RU" sz="1700" b="1" dirty="0" err="1" smtClean="0">
                <a:latin typeface="Book Antiqua" pitchFamily="18" charset="0"/>
              </a:rPr>
              <a:t>киләләр</a:t>
            </a:r>
            <a:r>
              <a:rPr lang="ru-RU" sz="1700" b="1" dirty="0" smtClean="0">
                <a:latin typeface="Book Antiqua" pitchFamily="18" charset="0"/>
              </a:rPr>
              <a:t>.</a:t>
            </a:r>
          </a:p>
          <a:p>
            <a:pPr algn="ctr"/>
            <a:r>
              <a:rPr lang="ru-RU" sz="1700" b="1" dirty="0" smtClean="0">
                <a:latin typeface="Book Antiqua" pitchFamily="18" charset="0"/>
              </a:rPr>
              <a:t>1905–1907 </a:t>
            </a:r>
            <a:r>
              <a:rPr lang="ru-RU" sz="1700" b="1" dirty="0" err="1" smtClean="0">
                <a:latin typeface="Book Antiqua" pitchFamily="18" charset="0"/>
              </a:rPr>
              <a:t>елларда</a:t>
            </a:r>
            <a:r>
              <a:rPr lang="ru-RU" sz="1700" b="1" dirty="0" smtClean="0">
                <a:latin typeface="Book Antiqua" pitchFamily="18" charset="0"/>
              </a:rPr>
              <a:t> Тукай </a:t>
            </a:r>
            <a:r>
              <a:rPr lang="ru-RU" sz="1700" b="1" dirty="0" err="1" smtClean="0">
                <a:latin typeface="Book Antiqua" pitchFamily="18" charset="0"/>
              </a:rPr>
              <a:t>бик</a:t>
            </a:r>
            <a:r>
              <a:rPr lang="ru-RU" sz="1700" b="1" dirty="0" smtClean="0">
                <a:latin typeface="Book Antiqua" pitchFamily="18" charset="0"/>
              </a:rPr>
              <a:t> </a:t>
            </a:r>
            <a:r>
              <a:rPr lang="ru-RU" sz="1700" b="1" dirty="0" err="1" smtClean="0">
                <a:latin typeface="Book Antiqua" pitchFamily="18" charset="0"/>
              </a:rPr>
              <a:t>кыю</a:t>
            </a:r>
            <a:r>
              <a:rPr lang="ru-RU" sz="1700" b="1" dirty="0" smtClean="0">
                <a:latin typeface="Book Antiqua" pitchFamily="18" charset="0"/>
              </a:rPr>
              <a:t> публицистик </a:t>
            </a:r>
            <a:r>
              <a:rPr lang="ru-RU" sz="1700" b="1" dirty="0" err="1" smtClean="0">
                <a:latin typeface="Book Antiqua" pitchFamily="18" charset="0"/>
              </a:rPr>
              <a:t>мәкаләләр белән чыгыш</a:t>
            </a:r>
            <a:r>
              <a:rPr lang="ru-RU" sz="1700" b="1" dirty="0" smtClean="0">
                <a:latin typeface="Book Antiqua" pitchFamily="18" charset="0"/>
              </a:rPr>
              <a:t> </a:t>
            </a:r>
            <a:r>
              <a:rPr lang="ru-RU" sz="1700" b="1" dirty="0" err="1" smtClean="0">
                <a:latin typeface="Book Antiqua" pitchFamily="18" charset="0"/>
              </a:rPr>
              <a:t>ясый</a:t>
            </a:r>
            <a:r>
              <a:rPr lang="ru-RU" sz="1700" b="1" dirty="0" smtClean="0">
                <a:latin typeface="Book Antiqua" pitchFamily="18" charset="0"/>
              </a:rPr>
              <a:t>. </a:t>
            </a:r>
            <a:r>
              <a:rPr lang="ru-RU" sz="1700" b="1" dirty="0" err="1" smtClean="0">
                <a:latin typeface="Book Antiqua" pitchFamily="18" charset="0"/>
              </a:rPr>
              <a:t>Галиәскәр вафат</a:t>
            </a:r>
            <a:r>
              <a:rPr lang="ru-RU" sz="1700" b="1" dirty="0" smtClean="0">
                <a:latin typeface="Book Antiqua" pitchFamily="18" charset="0"/>
              </a:rPr>
              <a:t> </a:t>
            </a:r>
            <a:r>
              <a:rPr lang="ru-RU" sz="1700" b="1" dirty="0" err="1" smtClean="0">
                <a:latin typeface="Book Antiqua" pitchFamily="18" charset="0"/>
              </a:rPr>
              <a:t>булганнан</a:t>
            </a:r>
            <a:r>
              <a:rPr lang="ru-RU" sz="1700" b="1" dirty="0" smtClean="0">
                <a:latin typeface="Book Antiqua" pitchFamily="18" charset="0"/>
              </a:rPr>
              <a:t> </a:t>
            </a:r>
            <a:r>
              <a:rPr lang="ru-RU" sz="1700" b="1" dirty="0" err="1" smtClean="0">
                <a:latin typeface="Book Antiqua" pitchFamily="18" charset="0"/>
              </a:rPr>
              <a:t>соң </a:t>
            </a:r>
            <a:r>
              <a:rPr lang="ru-RU" sz="1700" b="1" dirty="0" smtClean="0">
                <a:latin typeface="Book Antiqua" pitchFamily="18" charset="0"/>
              </a:rPr>
              <a:t>Тукай “</a:t>
            </a:r>
            <a:r>
              <a:rPr lang="ru-RU" sz="1700" b="1" dirty="0" err="1" smtClean="0">
                <a:latin typeface="Book Antiqua" pitchFamily="18" charset="0"/>
              </a:rPr>
              <a:t>Мотыйгия</a:t>
            </a:r>
            <a:r>
              <a:rPr lang="ru-RU" sz="1700" b="1" dirty="0" smtClean="0">
                <a:latin typeface="Book Antiqua" pitchFamily="18" charset="0"/>
              </a:rPr>
              <a:t>” </a:t>
            </a:r>
            <a:r>
              <a:rPr lang="ru-RU" sz="1700" b="1" dirty="0" err="1" smtClean="0">
                <a:latin typeface="Book Antiqua" pitchFamily="18" charset="0"/>
              </a:rPr>
              <a:t>мәдрәсәсенә күчеп килә</a:t>
            </a:r>
            <a:r>
              <a:rPr lang="ru-RU" sz="1700" b="1" dirty="0" smtClean="0">
                <a:latin typeface="Book Antiqua" pitchFamily="18" charset="0"/>
              </a:rPr>
              <a:t>. </a:t>
            </a:r>
            <a:r>
              <a:rPr lang="ru-RU" sz="1700" b="1" dirty="0" err="1" smtClean="0">
                <a:latin typeface="Book Antiqua" pitchFamily="18" charset="0"/>
              </a:rPr>
              <a:t>Иҗат юлының башында</a:t>
            </a:r>
            <a:r>
              <a:rPr lang="ru-RU" sz="1700" b="1" dirty="0" smtClean="0">
                <a:latin typeface="Book Antiqua" pitchFamily="18" charset="0"/>
              </a:rPr>
              <a:t> </a:t>
            </a:r>
            <a:r>
              <a:rPr lang="ru-RU" sz="1700" b="1" dirty="0" err="1" smtClean="0">
                <a:latin typeface="Book Antiqua" pitchFamily="18" charset="0"/>
              </a:rPr>
              <a:t>ул</a:t>
            </a:r>
            <a:r>
              <a:rPr lang="ru-RU" sz="1700" b="1" dirty="0" smtClean="0">
                <a:latin typeface="Book Antiqua" pitchFamily="18" charset="0"/>
              </a:rPr>
              <a:t> - </a:t>
            </a:r>
            <a:r>
              <a:rPr lang="ru-RU" sz="1700" b="1" dirty="0" err="1" smtClean="0">
                <a:latin typeface="Book Antiqua" pitchFamily="18" charset="0"/>
              </a:rPr>
              <a:t>укытучысының улына</a:t>
            </a:r>
            <a:r>
              <a:rPr lang="ru-RU" sz="1700" b="1" dirty="0" smtClean="0">
                <a:latin typeface="Book Antiqua" pitchFamily="18" charset="0"/>
              </a:rPr>
              <a:t> </a:t>
            </a:r>
            <a:r>
              <a:rPr lang="ru-RU" sz="1700" b="1" dirty="0" err="1" smtClean="0">
                <a:latin typeface="Book Antiqua" pitchFamily="18" charset="0"/>
              </a:rPr>
              <a:t>Казанда</a:t>
            </a:r>
            <a:r>
              <a:rPr lang="ru-RU" sz="1700" b="1" dirty="0" smtClean="0">
                <a:latin typeface="Book Antiqua" pitchFamily="18" charset="0"/>
              </a:rPr>
              <a:t> “</a:t>
            </a:r>
            <a:r>
              <a:rPr lang="ru-RU" sz="1700" b="1" dirty="0" err="1" smtClean="0">
                <a:latin typeface="Book Antiqua" pitchFamily="18" charset="0"/>
              </a:rPr>
              <a:t>Касыймия</a:t>
            </a:r>
            <a:r>
              <a:rPr lang="ru-RU" sz="1700" b="1" dirty="0" smtClean="0">
                <a:latin typeface="Book Antiqua" pitchFamily="18" charset="0"/>
              </a:rPr>
              <a:t>” </a:t>
            </a:r>
            <a:r>
              <a:rPr lang="ru-RU" sz="1700" b="1" dirty="0" err="1" smtClean="0">
                <a:latin typeface="Book Antiqua" pitchFamily="18" charset="0"/>
              </a:rPr>
              <a:t>мәдрәсәсендә укучы</a:t>
            </a:r>
            <a:r>
              <a:rPr lang="ru-RU" sz="1700" b="1" dirty="0" smtClean="0">
                <a:latin typeface="Book Antiqua" pitchFamily="18" charset="0"/>
              </a:rPr>
              <a:t> </a:t>
            </a:r>
            <a:r>
              <a:rPr lang="ru-RU" sz="1700" b="1" dirty="0" err="1" smtClean="0">
                <a:latin typeface="Book Antiqua" pitchFamily="18" charset="0"/>
              </a:rPr>
              <a:t>Камил</a:t>
            </a:r>
            <a:r>
              <a:rPr lang="ru-RU" sz="1700" b="1" dirty="0" smtClean="0">
                <a:latin typeface="Book Antiqua" pitchFamily="18" charset="0"/>
              </a:rPr>
              <a:t> </a:t>
            </a:r>
            <a:r>
              <a:rPr lang="ru-RU" sz="1700" b="1" dirty="0" err="1" smtClean="0">
                <a:latin typeface="Book Antiqua" pitchFamily="18" charset="0"/>
              </a:rPr>
              <a:t>Төхбәтуллинга бурычлы</a:t>
            </a:r>
            <a:r>
              <a:rPr lang="ru-RU" sz="1700" b="1" dirty="0" smtClean="0">
                <a:latin typeface="Book Antiqua" pitchFamily="18" charset="0"/>
              </a:rPr>
              <a:t>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786314" y="4714884"/>
            <a:ext cx="19129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600" i="1" dirty="0" err="1" smtClean="0">
                <a:latin typeface="Bookman Eurasian_tt" pitchFamily="2" charset="0"/>
              </a:rPr>
              <a:t>Камил</a:t>
            </a:r>
            <a:r>
              <a:rPr lang="ru-RU" sz="1600" i="1" dirty="0" smtClean="0">
                <a:latin typeface="Bookman Eurasian_tt" pitchFamily="2" charset="0"/>
              </a:rPr>
              <a:t> </a:t>
            </a:r>
            <a:r>
              <a:rPr lang="ru-RU" sz="1600" i="1" dirty="0" err="1" smtClean="0">
                <a:latin typeface="Bookman Eurasian_tt" pitchFamily="2" charset="0"/>
              </a:rPr>
              <a:t>Төхбәтуллин</a:t>
            </a:r>
            <a:endParaRPr lang="ru-RU" sz="1600" i="1" dirty="0" smtClean="0">
              <a:latin typeface="Bookman Eurasian_tt" pitchFamily="2" charset="0"/>
            </a:endParaRPr>
          </a:p>
          <a:p>
            <a:pPr algn="ctr"/>
            <a:r>
              <a:rPr lang="tt-RU" sz="1600" i="1" dirty="0" smtClean="0">
                <a:latin typeface="Bookman Eurasian_tt" pitchFamily="2" charset="0"/>
              </a:rPr>
              <a:t>белән</a:t>
            </a:r>
            <a:endParaRPr lang="ru-RU" sz="1600" i="1" dirty="0"/>
          </a:p>
        </p:txBody>
      </p:sp>
      <p:pic>
        <p:nvPicPr>
          <p:cNvPr id="8194" name="Picture 2" descr="http://karaakkosh.com/tatarskaya-gazeta-fike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142976" y="3357562"/>
            <a:ext cx="3429024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atherineasquithgallery.com/uploads/posts/2021-03/1614861403_36-p-fon-s-tatarskim-ornamentom-4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1000100" y="1214422"/>
            <a:ext cx="435771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Book Antiqua" pitchFamily="18" charset="0"/>
              </a:rPr>
              <a:t>1905 </a:t>
            </a:r>
            <a:r>
              <a:rPr lang="ru-RU" b="1" dirty="0" err="1" smtClean="0">
                <a:latin typeface="Book Antiqua" pitchFamily="18" charset="0"/>
              </a:rPr>
              <a:t>елның</a:t>
            </a:r>
            <a:r>
              <a:rPr lang="ru-RU" b="1" dirty="0" smtClean="0">
                <a:latin typeface="Book Antiqua" pitchFamily="18" charset="0"/>
              </a:rPr>
              <a:t> </a:t>
            </a:r>
            <a:r>
              <a:rPr lang="ru-RU" b="1" dirty="0" err="1" smtClean="0">
                <a:latin typeface="Book Antiqua" pitchFamily="18" charset="0"/>
              </a:rPr>
              <a:t>сентябрендә үк аның </a:t>
            </a:r>
            <a:r>
              <a:rPr lang="ru-RU" b="1" dirty="0" smtClean="0">
                <a:latin typeface="Book Antiqua" pitchFamily="18" charset="0"/>
              </a:rPr>
              <a:t>«</a:t>
            </a:r>
            <a:r>
              <a:rPr lang="ru-RU" b="1" dirty="0" err="1" smtClean="0">
                <a:latin typeface="Book Antiqua" pitchFamily="18" charset="0"/>
              </a:rPr>
              <a:t>Әлгасрелҗәдид</a:t>
            </a:r>
            <a:r>
              <a:rPr lang="ru-RU" b="1" dirty="0" smtClean="0">
                <a:latin typeface="Book Antiqua" pitchFamily="18" charset="0"/>
              </a:rPr>
              <a:t>»   </a:t>
            </a:r>
            <a:r>
              <a:rPr lang="ru-RU" b="1" dirty="0" err="1" smtClean="0">
                <a:latin typeface="Book Antiqua" pitchFamily="18" charset="0"/>
              </a:rPr>
              <a:t>журналының</a:t>
            </a:r>
            <a:r>
              <a:rPr lang="ru-RU" b="1" dirty="0" smtClean="0">
                <a:latin typeface="Book Antiqua" pitchFamily="18" charset="0"/>
              </a:rPr>
              <a:t> реклама </a:t>
            </a:r>
            <a:r>
              <a:rPr lang="ru-RU" b="1" dirty="0" err="1" smtClean="0">
                <a:latin typeface="Book Antiqua" pitchFamily="18" charset="0"/>
              </a:rPr>
              <a:t>җыентыгында шигырьләре басыла</a:t>
            </a:r>
            <a:r>
              <a:rPr lang="ru-RU" b="1" dirty="0" smtClean="0">
                <a:latin typeface="Book Antiqua" pitchFamily="18" charset="0"/>
              </a:rPr>
              <a:t>. </a:t>
            </a:r>
            <a:r>
              <a:rPr lang="ru-RU" b="1" dirty="0" err="1" smtClean="0">
                <a:latin typeface="Book Antiqua" pitchFamily="18" charset="0"/>
              </a:rPr>
              <a:t>Ноябрьдә </a:t>
            </a:r>
            <a:r>
              <a:rPr lang="ru-RU" b="1" dirty="0" smtClean="0">
                <a:latin typeface="Book Antiqua" pitchFamily="18" charset="0"/>
              </a:rPr>
              <a:t>«</a:t>
            </a:r>
            <a:r>
              <a:rPr lang="ru-RU" b="1" dirty="0" err="1" smtClean="0">
                <a:latin typeface="Book Antiqua" pitchFamily="18" charset="0"/>
              </a:rPr>
              <a:t>Фикер</a:t>
            </a:r>
            <a:r>
              <a:rPr lang="ru-RU" b="1" dirty="0" smtClean="0">
                <a:latin typeface="Book Antiqua" pitchFamily="18" charset="0"/>
              </a:rPr>
              <a:t>» </a:t>
            </a:r>
            <a:r>
              <a:rPr lang="ru-RU" b="1" dirty="0" err="1" smtClean="0">
                <a:latin typeface="Book Antiqua" pitchFamily="18" charset="0"/>
              </a:rPr>
              <a:t>газетасы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чыга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башлый</a:t>
            </a:r>
            <a:r>
              <a:rPr lang="ru-RU" b="1" dirty="0" smtClean="0">
                <a:latin typeface="Book Antiqua" pitchFamily="18" charset="0"/>
              </a:rPr>
              <a:t>. </a:t>
            </a:r>
            <a:r>
              <a:rPr lang="ru-RU" b="1" dirty="0" err="1" smtClean="0">
                <a:latin typeface="Book Antiqua" pitchFamily="18" charset="0"/>
              </a:rPr>
              <a:t>Бераздан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«Әл-гасрелҗәдид» күренә.</a:t>
            </a:r>
            <a:r>
              <a:rPr lang="ru-RU" b="1" dirty="0" smtClean="0">
                <a:latin typeface="Book Antiqua" pitchFamily="18" charset="0"/>
              </a:rPr>
              <a:t> Тукай </a:t>
            </a:r>
            <a:r>
              <a:rPr lang="ru-RU" b="1" dirty="0" err="1" smtClean="0">
                <a:latin typeface="Book Antiqua" pitchFamily="18" charset="0"/>
              </a:rPr>
              <a:t>инде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монысында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фактик</a:t>
            </a:r>
            <a:r>
              <a:rPr lang="ru-RU" b="1" dirty="0" smtClean="0">
                <a:latin typeface="Book Antiqua" pitchFamily="18" charset="0"/>
              </a:rPr>
              <a:t> редактор. </a:t>
            </a:r>
            <a:r>
              <a:rPr lang="ru-RU" b="1" dirty="0" err="1" smtClean="0">
                <a:latin typeface="Book Antiqua" pitchFamily="18" charset="0"/>
              </a:rPr>
              <a:t>Хыялда</a:t>
            </a:r>
            <a:r>
              <a:rPr lang="ru-RU" b="1" dirty="0" smtClean="0">
                <a:latin typeface="Book Antiqua" pitchFamily="18" charset="0"/>
              </a:rPr>
              <a:t> сатирик журнал </a:t>
            </a:r>
            <a:r>
              <a:rPr lang="ru-RU" b="1" dirty="0" err="1" smtClean="0">
                <a:latin typeface="Book Antiqua" pitchFamily="18" charset="0"/>
              </a:rPr>
              <a:t>чыгару</a:t>
            </a:r>
            <a:r>
              <a:rPr lang="ru-RU" b="1" dirty="0" smtClean="0">
                <a:latin typeface="Book Antiqua" pitchFamily="18" charset="0"/>
              </a:rPr>
              <a:t>. </a:t>
            </a:r>
          </a:p>
          <a:p>
            <a:pPr algn="ctr"/>
            <a:r>
              <a:rPr lang="ru-RU" b="1" dirty="0" smtClean="0">
                <a:latin typeface="Book Antiqua" pitchFamily="18" charset="0"/>
              </a:rPr>
              <a:t>1906 </a:t>
            </a:r>
            <a:r>
              <a:rPr lang="ru-RU" b="1" dirty="0" err="1" smtClean="0">
                <a:latin typeface="Book Antiqua" pitchFamily="18" charset="0"/>
              </a:rPr>
              <a:t>елныңиюнендә анысы</a:t>
            </a:r>
            <a:r>
              <a:rPr lang="ru-RU" b="1" dirty="0" smtClean="0">
                <a:latin typeface="Book Antiqua" pitchFamily="18" charset="0"/>
              </a:rPr>
              <a:t> да («</a:t>
            </a:r>
            <a:r>
              <a:rPr lang="ru-RU" b="1" dirty="0" err="1" smtClean="0">
                <a:latin typeface="Book Antiqua" pitchFamily="18" charset="0"/>
              </a:rPr>
              <a:t>Уклар</a:t>
            </a:r>
            <a:r>
              <a:rPr lang="ru-RU" b="1" dirty="0" smtClean="0">
                <a:latin typeface="Book Antiqua" pitchFamily="18" charset="0"/>
              </a:rPr>
              <a:t>») </a:t>
            </a:r>
            <a:r>
              <a:rPr lang="ru-RU" b="1" dirty="0" err="1" smtClean="0">
                <a:latin typeface="Book Antiqua" pitchFamily="18" charset="0"/>
              </a:rPr>
              <a:t>дөнья күрә</a:t>
            </a:r>
            <a:r>
              <a:rPr lang="ru-RU" b="1" dirty="0" smtClean="0">
                <a:latin typeface="Book Antiqua" pitchFamily="18" charset="0"/>
              </a:rPr>
              <a:t>. </a:t>
            </a:r>
            <a:r>
              <a:rPr lang="ru-RU" b="1" dirty="0" err="1" smtClean="0">
                <a:latin typeface="Book Antiqua" pitchFamily="18" charset="0"/>
              </a:rPr>
              <a:t>Монда</a:t>
            </a:r>
            <a:r>
              <a:rPr lang="ru-RU" b="1" dirty="0" smtClean="0">
                <a:latin typeface="Book Antiqua" pitchFamily="18" charset="0"/>
              </a:rPr>
              <a:t> да </a:t>
            </a:r>
            <a:r>
              <a:rPr lang="ru-RU" b="1" dirty="0" err="1" smtClean="0">
                <a:latin typeface="Book Antiqua" pitchFamily="18" charset="0"/>
              </a:rPr>
              <a:t>фактик</a:t>
            </a:r>
            <a:r>
              <a:rPr lang="ru-RU" b="1" dirty="0" smtClean="0">
                <a:latin typeface="Book Antiqua" pitchFamily="18" charset="0"/>
              </a:rPr>
              <a:t> редактор — Тукай.</a:t>
            </a:r>
          </a:p>
          <a:p>
            <a:pPr algn="ctr"/>
            <a:r>
              <a:rPr lang="ru-RU" b="1" dirty="0" err="1" smtClean="0">
                <a:latin typeface="Book Antiqua" pitchFamily="18" charset="0"/>
              </a:rPr>
              <a:t>Әмма туган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туфрак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шагыйрьне</a:t>
            </a:r>
            <a:r>
              <a:rPr lang="ru-RU" b="1" dirty="0" smtClean="0">
                <a:latin typeface="Book Antiqua" pitchFamily="18" charset="0"/>
              </a:rPr>
              <a:t> </a:t>
            </a:r>
            <a:r>
              <a:rPr lang="ru-RU" b="1" dirty="0" err="1" smtClean="0">
                <a:latin typeface="Book Antiqua" pitchFamily="18" charset="0"/>
              </a:rPr>
              <a:t>Казанга</a:t>
            </a:r>
            <a:r>
              <a:rPr lang="ru-RU" b="1" dirty="0" smtClean="0">
                <a:latin typeface="Book Antiqua" pitchFamily="18" charset="0"/>
              </a:rPr>
              <a:t> </a:t>
            </a:r>
            <a:r>
              <a:rPr lang="ru-RU" b="1" dirty="0" err="1" smtClean="0">
                <a:latin typeface="Book Antiqua" pitchFamily="18" charset="0"/>
              </a:rPr>
              <a:t>тарта</a:t>
            </a:r>
            <a:r>
              <a:rPr lang="ru-RU" dirty="0" smtClean="0">
                <a:latin typeface="Book Antiqua" pitchFamily="18" charset="0"/>
              </a:rPr>
              <a:t>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5143504" y="5643578"/>
            <a:ext cx="38576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i="1" dirty="0" err="1" smtClean="0">
                <a:latin typeface="Bookman Eurasian_tt" pitchFamily="2" charset="0"/>
              </a:rPr>
              <a:t>Камил</a:t>
            </a:r>
            <a:r>
              <a:rPr lang="ru-RU" sz="1400" i="1" dirty="0" smtClean="0">
                <a:latin typeface="Bookman Eurasian_tt" pitchFamily="2" charset="0"/>
              </a:rPr>
              <a:t> </a:t>
            </a:r>
            <a:r>
              <a:rPr lang="ru-RU" sz="1400" i="1" dirty="0" err="1" smtClean="0">
                <a:latin typeface="Bookman Eurasian_tt" pitchFamily="2" charset="0"/>
              </a:rPr>
              <a:t>Мотыйгый</a:t>
            </a:r>
            <a:r>
              <a:rPr lang="ru-RU" sz="1400" i="1" dirty="0" smtClean="0">
                <a:latin typeface="Bookman Eurasian_tt" pitchFamily="2" charset="0"/>
              </a:rPr>
              <a:t> </a:t>
            </a:r>
            <a:r>
              <a:rPr lang="ru-RU" sz="1400" i="1" dirty="0" err="1" smtClean="0">
                <a:latin typeface="Bookman Eurasian_tt" pitchFamily="2" charset="0"/>
              </a:rPr>
              <a:t>белән</a:t>
            </a:r>
            <a:endParaRPr lang="ru-RU" sz="1400" i="1" dirty="0" smtClean="0">
              <a:latin typeface="Bookman Eurasian_tt" pitchFamily="2" charset="0"/>
            </a:endParaRPr>
          </a:p>
          <a:p>
            <a:pPr algn="ctr"/>
            <a:r>
              <a:rPr lang="ru-RU" sz="1400" i="1" dirty="0" smtClean="0">
                <a:latin typeface="Bookman Eurasian_tt" pitchFamily="2" charset="0"/>
              </a:rPr>
              <a:t> </a:t>
            </a:r>
            <a:r>
              <a:rPr lang="ru-RU" sz="1400" i="1" dirty="0" err="1" smtClean="0">
                <a:latin typeface="Bookman Eurasian_tt" pitchFamily="2" charset="0"/>
              </a:rPr>
              <a:t>яшь</a:t>
            </a:r>
            <a:r>
              <a:rPr lang="ru-RU" sz="1400" i="1" dirty="0" smtClean="0">
                <a:latin typeface="Bookman Eurasian_tt" pitchFamily="2" charset="0"/>
              </a:rPr>
              <a:t> Тукай, </a:t>
            </a:r>
            <a:r>
              <a:rPr lang="ru-RU" sz="1400" i="1" dirty="0" err="1" smtClean="0">
                <a:latin typeface="Bookman Eurasian_tt" pitchFamily="2" charset="0"/>
              </a:rPr>
              <a:t>якынча</a:t>
            </a:r>
            <a:r>
              <a:rPr lang="ru-RU" sz="1400" i="1" dirty="0" smtClean="0">
                <a:latin typeface="Bookman Eurasian_tt" pitchFamily="2" charset="0"/>
              </a:rPr>
              <a:t> 1905 </a:t>
            </a:r>
            <a:r>
              <a:rPr lang="ru-RU" sz="1400" i="1" dirty="0" err="1" smtClean="0">
                <a:latin typeface="Bookman Eurasian_tt" pitchFamily="2" charset="0"/>
              </a:rPr>
              <a:t>нче</a:t>
            </a:r>
            <a:r>
              <a:rPr lang="ru-RU" sz="1400" i="1" dirty="0" smtClean="0">
                <a:latin typeface="Bookman Eurasian_tt" pitchFamily="2" charset="0"/>
              </a:rPr>
              <a:t> ел</a:t>
            </a:r>
            <a:endParaRPr lang="ru-RU" sz="1400" i="1" dirty="0"/>
          </a:p>
        </p:txBody>
      </p:sp>
      <p:pic>
        <p:nvPicPr>
          <p:cNvPr id="7170" name="Picture 2" descr="https://upload.wikimedia.org/wikipedia/commons/thumb/0/0b/Tuqay_motighi.jpg/548px-Tuqay_motighi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00694" y="1142984"/>
            <a:ext cx="2945855" cy="43005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atherineasquithgallery.com/uploads/posts/2021-03/1614861403_36-p-fon-s-tatarskim-ornamentom-4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285984" y="785794"/>
            <a:ext cx="22093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Bookman Eurasian_tt" pitchFamily="2" charset="0"/>
              </a:rPr>
              <a:t>Казан </a:t>
            </a:r>
            <a:r>
              <a:rPr lang="ru-RU" sz="2800" b="1" dirty="0" err="1" smtClean="0">
                <a:latin typeface="Bookman Eurasian_tt" pitchFamily="2" charset="0"/>
              </a:rPr>
              <a:t>чоры</a:t>
            </a:r>
            <a:r>
              <a:rPr lang="ru-RU" sz="2800" b="1" dirty="0" smtClean="0">
                <a:latin typeface="Bookman Eurasian_tt" pitchFamily="2" charset="0"/>
              </a:rPr>
              <a:t>.</a:t>
            </a:r>
            <a:endParaRPr lang="ru-RU" sz="2800" b="1" dirty="0">
              <a:latin typeface="Bookman Eurasian_tt" pitchFamily="2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00100" y="1500174"/>
            <a:ext cx="4357718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Book Antiqua" pitchFamily="18" charset="0"/>
              </a:rPr>
              <a:t>1907 </a:t>
            </a:r>
            <a:r>
              <a:rPr lang="ru-RU" b="1" dirty="0" err="1" smtClean="0">
                <a:latin typeface="Book Antiqua" pitchFamily="18" charset="0"/>
              </a:rPr>
              <a:t>елның</a:t>
            </a:r>
            <a:r>
              <a:rPr lang="ru-RU" b="1" dirty="0" smtClean="0">
                <a:latin typeface="Book Antiqua" pitchFamily="18" charset="0"/>
              </a:rPr>
              <a:t> </a:t>
            </a:r>
            <a:r>
              <a:rPr lang="ru-RU" b="1" dirty="0" err="1" smtClean="0">
                <a:latin typeface="Book Antiqua" pitchFamily="18" charset="0"/>
              </a:rPr>
              <a:t>сары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яфраклар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белән түшәлгән </a:t>
            </a:r>
            <a:r>
              <a:rPr lang="ru-RU" b="1" dirty="0" smtClean="0">
                <a:latin typeface="Book Antiqua" pitchFamily="18" charset="0"/>
              </a:rPr>
              <a:t>Казан </a:t>
            </a:r>
            <a:r>
              <a:rPr lang="ru-RU" b="1" dirty="0" err="1" smtClean="0">
                <a:latin typeface="Book Antiqua" pitchFamily="18" charset="0"/>
              </a:rPr>
              <a:t>урамына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атлы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повозкага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утырып</a:t>
            </a:r>
            <a:r>
              <a:rPr lang="ru-RU" b="1" dirty="0" smtClean="0">
                <a:latin typeface="Book Antiqua" pitchFamily="18" charset="0"/>
              </a:rPr>
              <a:t> Тукай </a:t>
            </a:r>
            <a:r>
              <a:rPr lang="ru-RU" b="1" dirty="0" err="1" smtClean="0">
                <a:latin typeface="Book Antiqua" pitchFamily="18" charset="0"/>
              </a:rPr>
              <a:t>килеп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керә</a:t>
            </a:r>
            <a:r>
              <a:rPr lang="ru-RU" b="1" dirty="0" smtClean="0">
                <a:latin typeface="Book Antiqua" pitchFamily="18" charset="0"/>
              </a:rPr>
              <a:t>. </a:t>
            </a:r>
            <a:r>
              <a:rPr lang="ru-RU" b="1" dirty="0" err="1" smtClean="0">
                <a:latin typeface="Book Antiqua" pitchFamily="18" charset="0"/>
              </a:rPr>
              <a:t>Шушы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елның көзеннән Тукайның </a:t>
            </a:r>
            <a:r>
              <a:rPr lang="ru-RU" b="1" dirty="0" smtClean="0">
                <a:latin typeface="Book Antiqua" pitchFamily="18" charset="0"/>
              </a:rPr>
              <a:t>Казан </a:t>
            </a:r>
            <a:r>
              <a:rPr lang="ru-RU" b="1" dirty="0" err="1" smtClean="0">
                <a:latin typeface="Book Antiqua" pitchFamily="18" charset="0"/>
              </a:rPr>
              <a:t>чоры</a:t>
            </a:r>
            <a:r>
              <a:rPr lang="ru-RU" b="1" dirty="0" smtClean="0">
                <a:latin typeface="Book Antiqua" pitchFamily="18" charset="0"/>
              </a:rPr>
              <a:t> — </a:t>
            </a:r>
            <a:r>
              <a:rPr lang="ru-RU" b="1" dirty="0" err="1" smtClean="0">
                <a:latin typeface="Book Antiqua" pitchFamily="18" charset="0"/>
              </a:rPr>
              <a:t>халкына</a:t>
            </a:r>
            <a:r>
              <a:rPr lang="ru-RU" b="1" dirty="0" smtClean="0">
                <a:latin typeface="Book Antiqua" pitchFamily="18" charset="0"/>
              </a:rPr>
              <a:t>, </a:t>
            </a:r>
            <a:r>
              <a:rPr lang="ru-RU" b="1" dirty="0" err="1" smtClean="0">
                <a:latin typeface="Book Antiqua" pitchFamily="18" charset="0"/>
              </a:rPr>
              <a:t>Ватанына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шигъри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сүзен әйтер өчен бирелгән биш</a:t>
            </a:r>
            <a:r>
              <a:rPr lang="ru-RU" b="1" dirty="0" smtClean="0">
                <a:latin typeface="Book Antiqua" pitchFamily="18" charset="0"/>
              </a:rPr>
              <a:t> ел да </a:t>
            </a:r>
            <a:r>
              <a:rPr lang="ru-RU" b="1" dirty="0" err="1" smtClean="0">
                <a:latin typeface="Book Antiqua" pitchFamily="18" charset="0"/>
              </a:rPr>
              <a:t>сигез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айлык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дәвере башлана</a:t>
            </a:r>
            <a:r>
              <a:rPr lang="ru-RU" b="1" dirty="0" smtClean="0">
                <a:latin typeface="Book Antiqua" pitchFamily="18" charset="0"/>
              </a:rPr>
              <a:t>.</a:t>
            </a:r>
          </a:p>
          <a:p>
            <a:pPr algn="ctr"/>
            <a:r>
              <a:rPr lang="ru-RU" b="1" dirty="0" err="1" smtClean="0">
                <a:latin typeface="Book Antiqua" pitchFamily="18" charset="0"/>
              </a:rPr>
              <a:t>Габдулла</a:t>
            </a:r>
            <a:r>
              <a:rPr lang="ru-RU" b="1" dirty="0" smtClean="0">
                <a:latin typeface="Book Antiqua" pitchFamily="18" charset="0"/>
              </a:rPr>
              <a:t> </a:t>
            </a:r>
            <a:r>
              <a:rPr lang="ru-RU" b="1" dirty="0" err="1" smtClean="0">
                <a:latin typeface="Book Antiqua" pitchFamily="18" charset="0"/>
              </a:rPr>
              <a:t>үзе теләгән әдәбият, </a:t>
            </a:r>
            <a:r>
              <a:rPr lang="ru-RU" b="1" dirty="0" smtClean="0">
                <a:latin typeface="Book Antiqua" pitchFamily="18" charset="0"/>
              </a:rPr>
              <a:t>журналистика </a:t>
            </a:r>
            <a:r>
              <a:rPr lang="ru-RU" b="1" dirty="0" err="1" smtClean="0">
                <a:latin typeface="Book Antiqua" pitchFamily="18" charset="0"/>
              </a:rPr>
              <a:t>өлкәсенә </a:t>
            </a:r>
            <a:r>
              <a:rPr lang="ru-RU" b="1" dirty="0" smtClean="0">
                <a:latin typeface="Book Antiqua" pitchFamily="18" charset="0"/>
              </a:rPr>
              <a:t>чума.</a:t>
            </a:r>
            <a:endParaRPr lang="ru-RU" b="1" dirty="0">
              <a:latin typeface="Book Antiqua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072198" y="5857892"/>
            <a:ext cx="15845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latin typeface="Bookman Eurasian_tt" pitchFamily="2" charset="0"/>
              </a:rPr>
              <a:t>1907 </a:t>
            </a:r>
            <a:r>
              <a:rPr lang="ru-RU" dirty="0" err="1" smtClean="0">
                <a:latin typeface="Bookman Eurasian_tt" pitchFamily="2" charset="0"/>
              </a:rPr>
              <a:t>нче</a:t>
            </a:r>
            <a:r>
              <a:rPr lang="ru-RU" dirty="0" smtClean="0">
                <a:latin typeface="Bookman Eurasian_tt" pitchFamily="2" charset="0"/>
              </a:rPr>
              <a:t> ел.</a:t>
            </a:r>
            <a:endParaRPr lang="ru-RU" dirty="0">
              <a:latin typeface="Bookman Eurasian_tt" pitchFamily="2" charset="0"/>
            </a:endParaRPr>
          </a:p>
        </p:txBody>
      </p:sp>
      <p:pic>
        <p:nvPicPr>
          <p:cNvPr id="3" name="Picture 2" descr="https://upload.wikimedia.org/wikipedia/commons/thumb/5/54/Tuqay_fiker.jpg/91px-Tuqay_fike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36" y="1214422"/>
            <a:ext cx="1714512" cy="45029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s://catherineasquithgallery.com/uploads/posts/2021-03/1614861403_36-p-fon-s-tatarskim-ornamentom-40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1143000" y="-1143000"/>
            <a:ext cx="6858000" cy="914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H:\кәбир бәкир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214422"/>
            <a:ext cx="1487311" cy="2000264"/>
          </a:xfrm>
          <a:prstGeom prst="rect">
            <a:avLst/>
          </a:prstGeom>
          <a:noFill/>
        </p:spPr>
      </p:pic>
      <p:pic>
        <p:nvPicPr>
          <p:cNvPr id="7" name="Picture 9" descr="Vafa Báhtiarof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15140" y="1214422"/>
            <a:ext cx="1538388" cy="1928826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2285984" y="642918"/>
            <a:ext cx="389805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err="1" smtClean="0">
                <a:latin typeface="Bookman Eurasian_tt" pitchFamily="2" charset="0"/>
              </a:rPr>
              <a:t>Казанда</a:t>
            </a:r>
            <a:r>
              <a:rPr lang="ru-RU" sz="2000" b="1" dirty="0" smtClean="0">
                <a:latin typeface="Bookman Eurasian_tt" pitchFamily="2" charset="0"/>
              </a:rPr>
              <a:t> Тукай </a:t>
            </a:r>
            <a:r>
              <a:rPr lang="ru-RU" sz="2000" b="1" dirty="0" err="1" smtClean="0">
                <a:latin typeface="Bookman Eurasian_tt" pitchFamily="2" charset="0"/>
              </a:rPr>
              <a:t>яңа дуслар</a:t>
            </a:r>
            <a:r>
              <a:rPr lang="ru-RU" sz="2000" b="1" dirty="0" smtClean="0">
                <a:latin typeface="Bookman Eurasian_tt" pitchFamily="2" charset="0"/>
              </a:rPr>
              <a:t> </a:t>
            </a:r>
            <a:r>
              <a:rPr lang="ru-RU" sz="2000" b="1" dirty="0" err="1" smtClean="0">
                <a:latin typeface="Bookman Eurasian_tt" pitchFamily="2" charset="0"/>
              </a:rPr>
              <a:t>таба</a:t>
            </a:r>
            <a:r>
              <a:rPr lang="ru-RU" sz="2000" b="1" dirty="0" smtClean="0">
                <a:latin typeface="Bookman Eurasian_tt" pitchFamily="2" charset="0"/>
              </a:rPr>
              <a:t>:</a:t>
            </a:r>
            <a:endParaRPr lang="ru-RU" sz="2000" b="1" dirty="0">
              <a:latin typeface="Bookman Eurasian_tt" pitchFamily="2" charset="0"/>
            </a:endParaRPr>
          </a:p>
        </p:txBody>
      </p:sp>
      <p:pic>
        <p:nvPicPr>
          <p:cNvPr id="24578" name="Picture 2" descr="Коләхмәтов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2" y="3714752"/>
            <a:ext cx="1561069" cy="2076447"/>
          </a:xfrm>
          <a:prstGeom prst="rect">
            <a:avLst/>
          </a:prstGeom>
          <a:noFill/>
        </p:spPr>
      </p:pic>
      <p:pic>
        <p:nvPicPr>
          <p:cNvPr id="24580" name="Picture 4" descr="Suncheley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29454" y="3857628"/>
            <a:ext cx="1371600" cy="190500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2786050" y="3786190"/>
            <a:ext cx="1428760" cy="2000264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786578" y="5786454"/>
            <a:ext cx="167866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dirty="0" err="1" smtClean="0">
                <a:latin typeface="Bookman Eurasian_tt" pitchFamily="2" charset="0"/>
              </a:rPr>
              <a:t>Сәгыйть Сүнчәләй</a:t>
            </a:r>
            <a:endParaRPr lang="ru-RU" sz="1200" dirty="0" smtClean="0">
              <a:latin typeface="Bookman Eurasian_tt" pitchFamily="2" charset="0"/>
            </a:endParaRPr>
          </a:p>
          <a:p>
            <a:pPr algn="ctr"/>
            <a:r>
              <a:rPr lang="tt-RU" sz="1050" dirty="0" smtClean="0">
                <a:latin typeface="Bookman Eurasian_tt" pitchFamily="2" charset="0"/>
              </a:rPr>
              <a:t>(1888 ел – 27.10.1937</a:t>
            </a:r>
            <a:r>
              <a:rPr lang="tt-RU" sz="1200" dirty="0" smtClean="0">
                <a:latin typeface="Bookman Eurasian_tt" pitchFamily="2" charset="0"/>
              </a:rPr>
              <a:t>)</a:t>
            </a:r>
            <a:endParaRPr lang="ru-RU" sz="1200" dirty="0">
              <a:latin typeface="Bookman Eurasian_tt" pitchFamily="2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786314" y="5786454"/>
            <a:ext cx="1722074" cy="4385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dirty="0" err="1" smtClean="0">
                <a:latin typeface="Bookman Eurasian_tt" pitchFamily="2" charset="0"/>
              </a:rPr>
              <a:t>Гафур</a:t>
            </a:r>
            <a:r>
              <a:rPr lang="ru-RU" sz="1200" dirty="0" smtClean="0">
                <a:latin typeface="Bookman Eurasian_tt" pitchFamily="2" charset="0"/>
              </a:rPr>
              <a:t> </a:t>
            </a:r>
            <a:r>
              <a:rPr lang="ru-RU" sz="1200" dirty="0" err="1" smtClean="0">
                <a:latin typeface="Bookman Eurasian_tt" pitchFamily="2" charset="0"/>
              </a:rPr>
              <a:t>Коләхмәтов</a:t>
            </a:r>
            <a:endParaRPr lang="ru-RU" sz="1200" dirty="0" smtClean="0">
              <a:latin typeface="Bookman Eurasian_tt" pitchFamily="2" charset="0"/>
            </a:endParaRPr>
          </a:p>
          <a:p>
            <a:pPr algn="ctr"/>
            <a:r>
              <a:rPr lang="tt-RU" sz="1050" dirty="0" smtClean="0">
                <a:latin typeface="Bookman Eurasian_tt" pitchFamily="2" charset="0"/>
              </a:rPr>
              <a:t>(5.05.1881-1.04.1918)</a:t>
            </a:r>
            <a:endParaRPr lang="ru-RU" sz="1050" dirty="0">
              <a:latin typeface="Bookman Eurasian_tt" pitchFamily="2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643174" y="5786454"/>
            <a:ext cx="1890261" cy="4385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dirty="0" err="1" smtClean="0">
                <a:latin typeface="Bookman Eurasian_tt" pitchFamily="2" charset="0"/>
              </a:rPr>
              <a:t>Солтан</a:t>
            </a:r>
            <a:r>
              <a:rPr lang="ru-RU" sz="1200" dirty="0" smtClean="0">
                <a:latin typeface="Bookman Eurasian_tt" pitchFamily="2" charset="0"/>
              </a:rPr>
              <a:t> </a:t>
            </a:r>
            <a:r>
              <a:rPr lang="ru-RU" sz="1200" dirty="0" err="1" smtClean="0">
                <a:latin typeface="Bookman Eurasian_tt" pitchFamily="2" charset="0"/>
              </a:rPr>
              <a:t>Рахманколый</a:t>
            </a:r>
            <a:endParaRPr lang="ru-RU" sz="1200" dirty="0" smtClean="0">
              <a:latin typeface="Bookman Eurasian_tt" pitchFamily="2" charset="0"/>
            </a:endParaRPr>
          </a:p>
          <a:p>
            <a:pPr algn="ctr"/>
            <a:r>
              <a:rPr lang="tt-RU" sz="1050" dirty="0" smtClean="0">
                <a:latin typeface="Bookman Eurasian_tt" pitchFamily="2" charset="0"/>
              </a:rPr>
              <a:t>( 1888 ел – 8.04.1916)</a:t>
            </a:r>
            <a:endParaRPr lang="ru-RU" sz="1050" dirty="0">
              <a:latin typeface="Bookman Eurasian_tt" pitchFamily="2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642910" y="5786454"/>
            <a:ext cx="1819729" cy="4385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dirty="0" err="1" smtClean="0">
                <a:latin typeface="Bookman Eurasian_tt" pitchFamily="2" charset="0"/>
              </a:rPr>
              <a:t>Галиәсгар Камал</a:t>
            </a:r>
            <a:endParaRPr lang="ru-RU" sz="1200" dirty="0" smtClean="0">
              <a:latin typeface="Bookman Eurasian_tt" pitchFamily="2" charset="0"/>
            </a:endParaRPr>
          </a:p>
          <a:p>
            <a:pPr algn="ctr"/>
            <a:r>
              <a:rPr lang="tt-RU" sz="1050" dirty="0" smtClean="0">
                <a:latin typeface="Bookman Eurasian_tt" pitchFamily="2" charset="0"/>
              </a:rPr>
              <a:t>(6.01.1979 – 16.06.1933)</a:t>
            </a:r>
            <a:endParaRPr lang="ru-RU" sz="1050" dirty="0">
              <a:latin typeface="Bookman Eurasian_tt" pitchFamily="2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429388" y="3214686"/>
            <a:ext cx="2357438" cy="4385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dirty="0" err="1" smtClean="0">
                <a:latin typeface="Bookman Eurasian_tt" pitchFamily="2" charset="0"/>
              </a:rPr>
              <a:t>Әхмәтвафа Бәхтияров</a:t>
            </a:r>
            <a:endParaRPr lang="ru-RU" sz="1200" dirty="0" smtClean="0">
              <a:latin typeface="Bookman Eurasian_tt" pitchFamily="2" charset="0"/>
            </a:endParaRPr>
          </a:p>
          <a:p>
            <a:pPr algn="ctr"/>
            <a:r>
              <a:rPr lang="tt-RU" sz="1050" dirty="0" smtClean="0">
                <a:latin typeface="Bookman Eurasian_tt" pitchFamily="2" charset="0"/>
              </a:rPr>
              <a:t>(9.12.1881 – 1960 ел)</a:t>
            </a:r>
            <a:endParaRPr lang="ru-RU" sz="1050" dirty="0">
              <a:latin typeface="Bookman Eurasian_tt" pitchFamily="2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4714876" y="3214686"/>
            <a:ext cx="1696298" cy="4385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dirty="0" err="1" smtClean="0">
                <a:latin typeface="Bookman Eurasian_tt" pitchFamily="2" charset="0"/>
              </a:rPr>
              <a:t>Кәбир Бәкер</a:t>
            </a:r>
            <a:endParaRPr lang="ru-RU" sz="1200" dirty="0" smtClean="0">
              <a:latin typeface="Bookman Eurasian_tt" pitchFamily="2" charset="0"/>
            </a:endParaRPr>
          </a:p>
          <a:p>
            <a:pPr algn="ctr"/>
            <a:r>
              <a:rPr lang="tt-RU" sz="1050" dirty="0" smtClean="0">
                <a:latin typeface="Bookman Eurasian_tt" pitchFamily="2" charset="0"/>
              </a:rPr>
              <a:t>(25.02.1885 – 02.1944)</a:t>
            </a:r>
            <a:endParaRPr lang="ru-RU" sz="1050" dirty="0">
              <a:latin typeface="Bookman Eurasian_tt" pitchFamily="2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571736" y="3214686"/>
            <a:ext cx="182453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dirty="0" err="1" smtClean="0">
                <a:latin typeface="Bookman Eurasian_tt" pitchFamily="2" charset="0"/>
              </a:rPr>
              <a:t>Хөсәен </a:t>
            </a:r>
            <a:r>
              <a:rPr lang="ru-RU" sz="1200" dirty="0" smtClean="0">
                <a:latin typeface="Bookman Eurasian_tt" pitchFamily="2" charset="0"/>
              </a:rPr>
              <a:t>Ямашев</a:t>
            </a:r>
          </a:p>
          <a:p>
            <a:pPr algn="ctr"/>
            <a:r>
              <a:rPr lang="tt-RU" sz="1200" dirty="0" smtClean="0">
                <a:latin typeface="Bookman Eurasian_tt" pitchFamily="2" charset="0"/>
              </a:rPr>
              <a:t>(</a:t>
            </a:r>
            <a:r>
              <a:rPr lang="tt-RU" sz="1050" dirty="0" smtClean="0">
                <a:latin typeface="Bookman Eurasian_tt" pitchFamily="2" charset="0"/>
              </a:rPr>
              <a:t>6.01.1882 – 13.03.1912)</a:t>
            </a:r>
            <a:endParaRPr lang="ru-RU" sz="1200" dirty="0">
              <a:latin typeface="Bookman Eurasian_tt" pitchFamily="2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42910" y="3214686"/>
            <a:ext cx="1736373" cy="4385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200" dirty="0" err="1" smtClean="0">
                <a:latin typeface="Bookman Eurasian_tt" pitchFamily="2" charset="0"/>
              </a:rPr>
              <a:t>Фатих</a:t>
            </a:r>
            <a:r>
              <a:rPr lang="ru-RU" sz="1200" dirty="0" smtClean="0">
                <a:latin typeface="Bookman Eurasian_tt" pitchFamily="2" charset="0"/>
              </a:rPr>
              <a:t> </a:t>
            </a:r>
            <a:r>
              <a:rPr lang="ru-RU" sz="1200" dirty="0" err="1" smtClean="0">
                <a:latin typeface="Bookman Eurasian_tt" pitchFamily="2" charset="0"/>
              </a:rPr>
              <a:t>Әмирхан</a:t>
            </a:r>
            <a:endParaRPr lang="ru-RU" sz="1200" dirty="0" smtClean="0">
              <a:latin typeface="Bookman Eurasian_tt" pitchFamily="2" charset="0"/>
            </a:endParaRPr>
          </a:p>
          <a:p>
            <a:pPr algn="ctr"/>
            <a:r>
              <a:rPr lang="tt-RU" sz="1050" dirty="0" smtClean="0">
                <a:latin typeface="Bookman Eurasian_tt" pitchFamily="2" charset="0"/>
              </a:rPr>
              <a:t>(1.01.1886 – 9.03.1926)</a:t>
            </a:r>
            <a:endParaRPr lang="ru-RU" sz="1050" dirty="0" smtClean="0">
              <a:latin typeface="Bookman Eurasian_tt" pitchFamily="2" charset="0"/>
            </a:endParaRPr>
          </a:p>
        </p:txBody>
      </p:sp>
      <p:pic>
        <p:nvPicPr>
          <p:cNvPr id="5122" name="Picture 2" descr="http://www.xn--80aaa0anjn0apj6g.xn--p1ai/images/uploads/news/2019/1/8/d003c903564f54c276779703086420fc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5786" y="3714752"/>
            <a:ext cx="1448809" cy="1991435"/>
          </a:xfrm>
          <a:prstGeom prst="rect">
            <a:avLst/>
          </a:prstGeom>
          <a:noFill/>
        </p:spPr>
      </p:pic>
      <p:pic>
        <p:nvPicPr>
          <p:cNvPr id="4" name="Picture 2" descr="https://pp.userapi.com/c849136/v849136977/14c54c/xZvlztZDFes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85786" y="1285860"/>
            <a:ext cx="1439201" cy="1928826"/>
          </a:xfrm>
          <a:prstGeom prst="rect">
            <a:avLst/>
          </a:prstGeom>
          <a:noFill/>
        </p:spPr>
      </p:pic>
      <p:pic>
        <p:nvPicPr>
          <p:cNvPr id="5124" name="Picture 4" descr="https://upload.wikimedia.org/wikipedia/commons/thumb/3/36/X%C3%B6s%C3%A4yen_Yama%C5%9Fev.jpg/225px-X%C3%B6s%C3%A4yen_Yama%C5%9Fev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786051" y="1214422"/>
            <a:ext cx="1520470" cy="2000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444</TotalTime>
  <Words>384</Words>
  <PresentationFormat>Экран (4:3)</PresentationFormat>
  <Paragraphs>60</Paragraphs>
  <Slides>16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Тема Office</vt:lpstr>
      <vt:lpstr>Слайд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Frukt</dc:creator>
  <cp:lastModifiedBy>Frukt</cp:lastModifiedBy>
  <cp:revision>55</cp:revision>
  <dcterms:created xsi:type="dcterms:W3CDTF">2023-02-15T07:37:00Z</dcterms:created>
  <dcterms:modified xsi:type="dcterms:W3CDTF">2023-02-19T15:30:33Z</dcterms:modified>
</cp:coreProperties>
</file>