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0" r:id="rId5"/>
    <p:sldId id="275" r:id="rId6"/>
    <p:sldId id="276" r:id="rId7"/>
    <p:sldId id="271" r:id="rId8"/>
    <p:sldId id="277" r:id="rId9"/>
    <p:sldId id="278" r:id="rId10"/>
    <p:sldId id="279" r:id="rId11"/>
    <p:sldId id="270" r:id="rId1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A0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 varScale="1">
        <p:scale>
          <a:sx n="91" d="100"/>
          <a:sy n="91" d="100"/>
        </p:scale>
        <p:origin x="-7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C3C58-BB52-40BC-8043-DDF25564B4CC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4F1B-E452-45DE-9786-702042719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9BF6-C287-4737-9D83-7DDEA133FFE0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389BC-F33B-4AAD-8E29-29DBC903C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02E3-9386-4E99-A404-6FBC0145A905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1CA5-EBE0-43B4-AF4C-B129C443B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B1C1-A488-4DB2-AAB2-9210096267AA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14F7-E271-4958-9741-627268F0C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22712-4741-4BE1-822B-E20505116516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B157-904F-4FB3-A542-EF98EFE9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D1E3-3E8B-457C-98C1-5B6457A9980F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A963-A978-4F81-9627-C55F3907E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2694-9C05-40CD-95D4-BDD4DC672C79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B8C0-E406-480F-B365-E561E50DB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1220-E61E-45F8-9D9C-C389344E0916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2216-0B93-4FF9-A1EE-846CE7FE6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EBAC-B129-4F7B-ADF8-A91B7E358F84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E529-C671-40D1-9A06-60478570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55A8-446E-4F5D-AAAD-E8A3154954D1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F349-8282-4632-B601-2CAACA47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0018-9F6A-418D-9760-C5E50A6A416B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6FF7-7BB9-421C-A9CD-08F016C71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02FEEF-B985-48A4-B978-312D4AA357B5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84582-D542-41C3-8978-24C9713EB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5263"/>
            <a:ext cx="7918450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/>
              <a:t>                      </a:t>
            </a:r>
            <a:r>
              <a:rPr lang="ru-RU" sz="1400" b="1" dirty="0">
                <a:cs typeface="BakerSignet HUN" pitchFamily="34" charset="0"/>
              </a:rPr>
              <a:t>Муниципальное  бюджетное дошкольное образовательное учреждение</a:t>
            </a:r>
            <a:br>
              <a:rPr lang="ru-RU" sz="1400" b="1" dirty="0">
                <a:cs typeface="BakerSignet HUN" pitchFamily="34" charset="0"/>
              </a:rPr>
            </a:br>
            <a:r>
              <a:rPr lang="ru-RU" sz="1400" b="1" dirty="0">
                <a:cs typeface="BakerSignet HUN" pitchFamily="34" charset="0"/>
              </a:rPr>
              <a:t>   </a:t>
            </a:r>
            <a:r>
              <a:rPr lang="ru-RU" sz="1400" b="1" dirty="0" smtClean="0">
                <a:cs typeface="BakerSignet HUN" pitchFamily="34" charset="0"/>
              </a:rPr>
              <a:t>детский </a:t>
            </a:r>
            <a:r>
              <a:rPr lang="ru-RU" sz="1400" b="1" dirty="0">
                <a:cs typeface="BakerSignet HUN" pitchFamily="34" charset="0"/>
              </a:rPr>
              <a:t>сад </a:t>
            </a:r>
            <a:r>
              <a:rPr lang="ru-RU" sz="1400" b="1" dirty="0" smtClean="0">
                <a:cs typeface="BakerSignet HUN" pitchFamily="34" charset="0"/>
              </a:rPr>
              <a:t>№12 «Буратино» </a:t>
            </a:r>
            <a:r>
              <a:rPr lang="ru-RU" sz="1400" b="1" dirty="0">
                <a:cs typeface="BakerSignet HUN" pitchFamily="34" charset="0"/>
              </a:rPr>
              <a:t>г. </a:t>
            </a:r>
            <a:r>
              <a:rPr lang="ru-RU" sz="1400" b="1" dirty="0" smtClean="0">
                <a:cs typeface="BakerSignet HUN" pitchFamily="34" charset="0"/>
              </a:rPr>
              <a:t>Бугульма</a:t>
            </a:r>
            <a:endParaRPr lang="en-US" sz="1400" b="1" dirty="0">
              <a:cs typeface="BakerSignet HUN" pitchFamily="34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116013" y="1203325"/>
            <a:ext cx="7056437" cy="3312641"/>
          </a:xfrm>
        </p:spPr>
        <p:txBody>
          <a:bodyPr/>
          <a:lstStyle/>
          <a:p>
            <a:pPr eaLnBrk="1" hangingPunct="1"/>
            <a:r>
              <a:rPr lang="ru-RU" sz="4400" dirty="0">
                <a:solidFill>
                  <a:srgbClr val="7030A0"/>
                </a:solidFill>
                <a:latin typeface="BakerSignet HUN" pitchFamily="34" charset="0"/>
                <a:cs typeface="BakerSignet HUN" pitchFamily="34" charset="0"/>
              </a:rPr>
              <a:t>      </a:t>
            </a:r>
            <a:r>
              <a:rPr lang="ru-RU" sz="40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Экологическое        воспитание дошкольников</a:t>
            </a:r>
          </a:p>
          <a:p>
            <a:pPr eaLnBrk="1" hangingPunct="1"/>
            <a:endParaRPr lang="ru-RU" sz="1400" dirty="0">
              <a:solidFill>
                <a:schemeClr val="tx1"/>
              </a:solidFill>
              <a:latin typeface="BakerSignet HUN" pitchFamily="34" charset="0"/>
              <a:cs typeface="BakerSignet HUN" pitchFamily="34" charset="0"/>
            </a:endParaRPr>
          </a:p>
          <a:p>
            <a:pPr eaLnBrk="1" hangingPunct="1"/>
            <a:endParaRPr lang="ru-RU" sz="1400" dirty="0">
              <a:solidFill>
                <a:schemeClr val="tx1"/>
              </a:solidFill>
              <a:latin typeface="BakerSignet HUN" pitchFamily="34" charset="0"/>
              <a:cs typeface="BakerSignet HUN" pitchFamily="34" charset="0"/>
            </a:endParaRPr>
          </a:p>
          <a:p>
            <a:pPr algn="l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  <a:cs typeface="BakerSignet HUN" pitchFamily="34" charset="0"/>
              </a:rPr>
              <a:t>Подготовила воспитатель старшей группы:</a:t>
            </a:r>
            <a:endParaRPr lang="ru-RU" sz="1400" b="1" dirty="0">
              <a:solidFill>
                <a:schemeClr val="tx1"/>
              </a:solidFill>
              <a:latin typeface="+mj-lt"/>
              <a:cs typeface="BakerSignet HUN" pitchFamily="34" charset="0"/>
            </a:endParaRPr>
          </a:p>
          <a:p>
            <a:pPr algn="l" eaLnBrk="1" hangingPunct="1"/>
            <a:r>
              <a:rPr lang="ru-RU" sz="1600" b="1" i="1" dirty="0">
                <a:solidFill>
                  <a:schemeClr val="tx1"/>
                </a:solidFill>
                <a:latin typeface="+mj-lt"/>
                <a:cs typeface="BakerSignet HUN" pitchFamily="34" charset="0"/>
              </a:rPr>
              <a:t>       </a:t>
            </a:r>
            <a:r>
              <a:rPr lang="ru-RU" sz="1600" b="1" i="1" dirty="0" err="1" smtClean="0">
                <a:solidFill>
                  <a:schemeClr val="tx1"/>
                </a:solidFill>
                <a:latin typeface="+mj-lt"/>
                <a:cs typeface="BakerSignet HUN" pitchFamily="34" charset="0"/>
              </a:rPr>
              <a:t>Хайбрахманова</a:t>
            </a:r>
            <a:r>
              <a:rPr lang="ru-RU" sz="1600" b="1" i="1" dirty="0" smtClean="0">
                <a:solidFill>
                  <a:schemeClr val="tx1"/>
                </a:solidFill>
                <a:latin typeface="+mj-lt"/>
                <a:cs typeface="BakerSignet HUN" pitchFamily="34" charset="0"/>
              </a:rPr>
              <a:t> А. Ф.</a:t>
            </a:r>
            <a:endParaRPr lang="ru-RU" sz="1600" b="1" i="1" dirty="0">
              <a:solidFill>
                <a:schemeClr val="tx1"/>
              </a:solidFill>
              <a:latin typeface="+mj-lt"/>
              <a:cs typeface="BakerSignet HUN" pitchFamily="34" charset="0"/>
            </a:endParaRPr>
          </a:p>
          <a:p>
            <a:pPr eaLnBrk="1" hangingPunct="1"/>
            <a:endParaRPr lang="ru-RU" sz="1600" b="1" dirty="0">
              <a:solidFill>
                <a:schemeClr val="tx1"/>
              </a:solidFill>
              <a:latin typeface="Ariston" pitchFamily="66" charset="0"/>
              <a:cs typeface="BakerSignet HUN" pitchFamily="34" charset="0"/>
            </a:endParaRPr>
          </a:p>
          <a:p>
            <a:pPr eaLnBrk="1" hangingPunct="1"/>
            <a:endParaRPr lang="ru-RU" sz="1600" b="1" dirty="0">
              <a:solidFill>
                <a:schemeClr val="tx1"/>
              </a:solidFill>
              <a:latin typeface="Ariston" pitchFamily="66" charset="0"/>
              <a:cs typeface="BakerSignet HUN" pitchFamily="34" charset="0"/>
            </a:endParaRPr>
          </a:p>
          <a:p>
            <a:pPr eaLnBrk="1" hangingPunct="1"/>
            <a:endParaRPr lang="ru-RU" sz="1400" b="1" dirty="0">
              <a:solidFill>
                <a:schemeClr val="tx1"/>
              </a:solidFill>
              <a:latin typeface="+mj-lt"/>
              <a:cs typeface="BakerSignet HUN" pitchFamily="34" charset="0"/>
            </a:endParaRPr>
          </a:p>
        </p:txBody>
      </p:sp>
      <p:pic>
        <p:nvPicPr>
          <p:cNvPr id="2052" name="Picture 4" descr="C:\Татьяна\Загрузки\Картинки\Экология\Картинки и анимации на прозр. фоне\hello_html_m3aa30fd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859132"/>
            <a:ext cx="2558059" cy="208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0"/>
            <a:ext cx="9001156" cy="5143500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rtlCol="0">
            <a:normAutofit fontScale="90000"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Анализ работы по данной системе </a:t>
            </a:r>
            <a:r>
              <a:rPr lang="ru-RU" sz="2000" b="1" dirty="0" smtClean="0">
                <a:solidFill>
                  <a:srgbClr val="7030A0"/>
                </a:solidFill>
              </a:rPr>
              <a:t>экологического</a:t>
            </a:r>
            <a:r>
              <a:rPr lang="ru-RU" sz="2000" dirty="0" smtClean="0">
                <a:solidFill>
                  <a:srgbClr val="7030A0"/>
                </a:solidFill>
              </a:rPr>
              <a:t> образования детей позволяет нам сделать выводы о позитивных результатах проделанной работы. На занятиях по познавательному развитию дети стали более внимательными. Они с интересом слушают рассказы о животных и растениях, задают много дополнительных вопросов. Научились логически мыслить, связно рассуждать, сравнивать, обобщать, выделять существенные признаки предметов и объектов природы. Знания, полученные на занятиях дети </a:t>
            </a:r>
            <a:r>
              <a:rPr lang="ru-RU" sz="2000" i="1" dirty="0" smtClean="0">
                <a:solidFill>
                  <a:srgbClr val="7030A0"/>
                </a:solidFill>
              </a:rPr>
              <a:t>«проверяют»</a:t>
            </a:r>
            <a:r>
              <a:rPr lang="ru-RU" sz="2000" dirty="0" smtClean="0">
                <a:solidFill>
                  <a:srgbClr val="7030A0"/>
                </a:solidFill>
              </a:rPr>
              <a:t> в самостоятельной экспериментальной деятельности на основе метода проб и ошибок. Ребята с удовольствием играют в </a:t>
            </a:r>
            <a:r>
              <a:rPr lang="ru-RU" sz="2000" i="1" dirty="0" smtClean="0">
                <a:solidFill>
                  <a:srgbClr val="7030A0"/>
                </a:solidFill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</a:rPr>
              <a:t>экологию</a:t>
            </a:r>
            <a:r>
              <a:rPr lang="ru-RU" sz="2000" i="1" dirty="0" smtClean="0">
                <a:solidFill>
                  <a:srgbClr val="7030A0"/>
                </a:solidFill>
              </a:rPr>
              <a:t>»</a:t>
            </a:r>
            <a:r>
              <a:rPr lang="ru-RU" sz="2000" dirty="0" smtClean="0">
                <a:solidFill>
                  <a:srgbClr val="7030A0"/>
                </a:solidFill>
              </a:rPr>
              <a:t>, в </a:t>
            </a:r>
            <a:r>
              <a:rPr lang="ru-RU" sz="2000" i="1" dirty="0" smtClean="0">
                <a:solidFill>
                  <a:srgbClr val="7030A0"/>
                </a:solidFill>
              </a:rPr>
              <a:t>«учёных»</a:t>
            </a:r>
            <a:r>
              <a:rPr lang="ru-RU" sz="2000" dirty="0" smtClean="0">
                <a:solidFill>
                  <a:srgbClr val="7030A0"/>
                </a:solidFill>
              </a:rPr>
              <a:t>, в </a:t>
            </a:r>
            <a:r>
              <a:rPr lang="ru-RU" sz="2000" i="1" dirty="0" smtClean="0">
                <a:solidFill>
                  <a:srgbClr val="7030A0"/>
                </a:solidFill>
              </a:rPr>
              <a:t>«лабораторию»</a:t>
            </a:r>
            <a:r>
              <a:rPr lang="ru-RU" sz="2000" dirty="0" smtClean="0">
                <a:solidFill>
                  <a:srgbClr val="7030A0"/>
                </a:solidFill>
              </a:rPr>
              <a:t>, в </a:t>
            </a:r>
            <a:r>
              <a:rPr lang="ru-RU" sz="2000" i="1" dirty="0" smtClean="0">
                <a:solidFill>
                  <a:srgbClr val="7030A0"/>
                </a:solidFill>
              </a:rPr>
              <a:t>«коллекционеров»</a:t>
            </a:r>
            <a:r>
              <a:rPr lang="ru-RU" sz="2000" dirty="0" smtClean="0">
                <a:solidFill>
                  <a:srgbClr val="7030A0"/>
                </a:solidFill>
              </a:rPr>
              <a:t>, в </a:t>
            </a:r>
            <a:r>
              <a:rPr lang="ru-RU" sz="2000" i="1" dirty="0" smtClean="0">
                <a:solidFill>
                  <a:srgbClr val="7030A0"/>
                </a:solidFill>
              </a:rPr>
              <a:t>«геологов»</a:t>
            </a:r>
            <a:r>
              <a:rPr lang="ru-RU" sz="2000" dirty="0" smtClean="0">
                <a:solidFill>
                  <a:srgbClr val="7030A0"/>
                </a:solidFill>
              </a:rPr>
              <a:t>; на территории садика весной и летом уже не увидишь брошенный и увядший букет цветов. Появилось стремление к активной деятельности по охране окружающей среды в рамках детского сада, города. Полученными впечатлениями, знаниями, переживаниями, дети делятся со своими родителями и с другими детьми, вводят их в сюжеты своих игр. На основе сотрудничества мы добились доверительных взаимоотношений родителями, их заинтересованного, неравнодушного отношения к развитию и </a:t>
            </a:r>
            <a:r>
              <a:rPr lang="ru-RU" sz="2000" b="1" dirty="0" smtClean="0">
                <a:solidFill>
                  <a:srgbClr val="7030A0"/>
                </a:solidFill>
              </a:rPr>
              <a:t>воспитанию детей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10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L:\Загрузки\Картинки\Экология\Картинки и анимации на прозр. фоне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1923678"/>
            <a:ext cx="5616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 </a:t>
            </a:r>
          </a:p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Спасибо за внимание!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04056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00B050"/>
                </a:solidFill>
                <a:cs typeface="BakerSignet HUN" pitchFamily="34" charset="0"/>
              </a:rPr>
              <a:t>«Охранять природу – значит охранять Родину!»</a:t>
            </a:r>
            <a:endParaRPr lang="en-US" sz="2400" b="1" dirty="0">
              <a:solidFill>
                <a:srgbClr val="00B050"/>
              </a:solidFill>
              <a:cs typeface="BakerSignet HUN" pitchFamily="34" charset="0"/>
            </a:endParaRPr>
          </a:p>
        </p:txBody>
      </p:sp>
      <p:pic>
        <p:nvPicPr>
          <p:cNvPr id="3075" name="Picture 4" descr="C:\Татьяна\Загрузки\Картинки\Экология\Картинки и анимации на прозр. фоне\0_116fe1_33920715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40431"/>
            <a:ext cx="3563888" cy="2503070"/>
          </a:xfrm>
          <a:noFill/>
        </p:spPr>
      </p:pic>
      <p:sp>
        <p:nvSpPr>
          <p:cNvPr id="3076" name="Прямоугольник 8"/>
          <p:cNvSpPr>
            <a:spLocks noChangeArrowheads="1"/>
          </p:cNvSpPr>
          <p:nvPr/>
        </p:nvSpPr>
        <p:spPr bwMode="auto">
          <a:xfrm>
            <a:off x="2286000" y="842963"/>
            <a:ext cx="667861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Arial" charset="0"/>
              <a:buNone/>
            </a:pPr>
            <a:r>
              <a:rPr lang="ru-RU" dirty="0"/>
              <a:t> </a:t>
            </a: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Нас в любое время года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Учит  мудрая природа.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Птицы учат пению,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Паучок терпению.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Пчёлы в поле и саду обучают нас труду.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И к тому же в их труде всё  - по справедливости.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Отражение в воде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Учат нас правдивости,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Учит снег нас чистоте, учит солнце доброте,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И при всей огромности обучает скромности.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 природы круглый год обучаться нужно.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Нас деревья всех пород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Весь большой лесной народ,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Учат крепкой дружбе.</a:t>
            </a:r>
          </a:p>
          <a:p>
            <a:pPr algn="r">
              <a:buFont typeface="Arial" charset="0"/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</a:rPr>
              <a:t>                            </a:t>
            </a:r>
            <a:r>
              <a:rPr lang="ru-RU" sz="1600" b="1" i="1" dirty="0">
                <a:solidFill>
                  <a:srgbClr val="7030A0"/>
                </a:solidFill>
                <a:latin typeface="+mj-lt"/>
                <a:cs typeface="BakerSignet HUN" pitchFamily="34" charset="0"/>
              </a:rPr>
              <a:t>М. Пришвин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304520"/>
          </a:xfrm>
        </p:spPr>
        <p:txBody>
          <a:bodyPr/>
          <a:lstStyle/>
          <a:p>
            <a:pPr eaLnBrk="1" hangingPunct="1"/>
            <a:endParaRPr lang="en-US" sz="2400" b="1" dirty="0">
              <a:solidFill>
                <a:srgbClr val="00B050"/>
              </a:solidFill>
              <a:cs typeface="BakerSignet HUN" pitchFamily="34" charset="0"/>
            </a:endParaRPr>
          </a:p>
        </p:txBody>
      </p:sp>
      <p:pic>
        <p:nvPicPr>
          <p:cNvPr id="3075" name="Picture 4" descr="C:\Татьяна\Загрузки\Картинки\Экология\Картинки и анимации на прозр. фоне\0_116fe1_33920715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40431"/>
            <a:ext cx="3563888" cy="2503070"/>
          </a:xfrm>
          <a:noFill/>
        </p:spPr>
      </p:pic>
      <p:sp>
        <p:nvSpPr>
          <p:cNvPr id="3076" name="Прямоугольник 8"/>
          <p:cNvSpPr>
            <a:spLocks noChangeArrowheads="1"/>
          </p:cNvSpPr>
          <p:nvPr/>
        </p:nvSpPr>
        <p:spPr bwMode="auto">
          <a:xfrm>
            <a:off x="2286000" y="842963"/>
            <a:ext cx="6678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Arial" charset="0"/>
              <a:buNone/>
            </a:pPr>
            <a:r>
              <a:rPr lang="ru-RU" dirty="0"/>
              <a:t> </a:t>
            </a:r>
            <a:endParaRPr lang="ru-RU" sz="1600" b="1" i="1" dirty="0">
              <a:solidFill>
                <a:srgbClr val="7030A0"/>
              </a:solidFill>
              <a:latin typeface="+mj-lt"/>
              <a:cs typeface="BakerSignet HUN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85735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данной темы заключается в том, что экология в настоящее время является основой формирования нового образа жизни. Началом формирования экологической направленности личности считается дошкольное детство так как в этот период закладывается фундамент осознанного отношения к окружающей действительности, накапливаются яркие, эмоциональные впечатления, которые надолго остаются в памяти человека.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71600" y="0"/>
            <a:ext cx="7486600" cy="85723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ЭКОЛОГИЧЕСКОГО Образования: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7030A0"/>
                </a:solidFill>
              </a:rPr>
              <a:t>формирование системы элементарных научных экологических знаний, доступных пониманию ребенка-дошкольника (прежде всего, как средства становления осознанного отношения к природе); развитие познавательного интереса к миру природы;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- формирование умений и навыков наблюдений за природными объектами и явлениями.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- воспитание гуманного, эмоционально-положительного, бережного, заботливого отношения к миру природы и окружающему миру в целом; развитие чувства </a:t>
            </a:r>
            <a:r>
              <a:rPr lang="ru-RU" dirty="0" err="1" smtClean="0">
                <a:solidFill>
                  <a:srgbClr val="7030A0"/>
                </a:solidFill>
              </a:rPr>
              <a:t>эмпатии</a:t>
            </a:r>
            <a:r>
              <a:rPr lang="ru-RU" dirty="0" smtClean="0">
                <a:solidFill>
                  <a:srgbClr val="7030A0"/>
                </a:solidFill>
              </a:rPr>
              <a:t> к объектам природы;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-формирование первоначальной системы ценностных ориентации (восприятие себя как части природы, взаимосвязи человека и природы, </a:t>
            </a:r>
            <a:r>
              <a:rPr lang="ru-RU" dirty="0" err="1" smtClean="0">
                <a:solidFill>
                  <a:srgbClr val="7030A0"/>
                </a:solidFill>
              </a:rPr>
              <a:t>самоценность</a:t>
            </a:r>
            <a:r>
              <a:rPr lang="ru-RU" dirty="0" smtClean="0">
                <a:solidFill>
                  <a:srgbClr val="7030A0"/>
                </a:solidFill>
              </a:rPr>
              <a:t> и многообразие значений природы, ценность общения с природой);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71600" y="0"/>
            <a:ext cx="7486600" cy="85723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и методы работы с детьми: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42924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Познавательные занятия;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Экскурсии в природу;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 в уголке природы и на участке;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 литературы;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Дидактические, сюжетно-ролевые и подвижные игры;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Развлечения;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Выставки детских работ из природного материала;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Наблюдения за животным и растительным миром;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Сбор коллекций семян, оформление гербария.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71600" y="0"/>
            <a:ext cx="7486600" cy="4286262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Для более эффективного развития детей в нашем детском саду организована развивающая </a:t>
            </a:r>
            <a:r>
              <a:rPr lang="ru-RU" sz="2800" b="1" dirty="0" smtClean="0">
                <a:solidFill>
                  <a:srgbClr val="7030A0"/>
                </a:solidFill>
              </a:rPr>
              <a:t>экологическая среда: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• уголки в группах </a:t>
            </a:r>
            <a:r>
              <a:rPr lang="ru-RU" sz="2800" i="1" dirty="0" smtClean="0">
                <a:solidFill>
                  <a:srgbClr val="7030A0"/>
                </a:solidFill>
              </a:rPr>
              <a:t>(экспериментальные, природные, коллекционные)</a:t>
            </a:r>
            <a:r>
              <a:rPr lang="ru-RU" sz="2800" dirty="0" smtClean="0">
                <a:solidFill>
                  <a:srgbClr val="7030A0"/>
                </a:solidFill>
              </a:rPr>
              <a:t>;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• растительный мир на участке;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• учебно-наглядные пособия;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• живой уголок</a:t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type="subTitle" idx="1"/>
          </p:nvPr>
        </p:nvSpPr>
        <p:spPr>
          <a:xfrm>
            <a:off x="142844" y="2786064"/>
            <a:ext cx="6400800" cy="1314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71600" y="0"/>
            <a:ext cx="7486600" cy="714362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Эксперименты и опыты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10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48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7030A0"/>
                </a:solidFill>
              </a:rPr>
              <a:t>Огромный интерес дети проявляют к исследовательской работе, поэтому большое внимание в нашей работе отведено опытам и экспериментам. В процессе работы учим детей размышлять, формулировать и отстаивать свое мнение, обобщать результаты опытов, строить гипотезы и проверять их.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71600" y="0"/>
            <a:ext cx="7486600" cy="714362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с родителями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10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42924"/>
            <a:ext cx="8786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ознакомление родителей с работой ДОУ по 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экологии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(открытые занятия, специальные экспозиции, видеофильмы, собрания, конференции и т. д.);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организация различных мероприятий с участием родителей (в том числе с использованием их профессионального опыта медицинского работника, лесничего, пожарника).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ознакомление родителей с результатами обучения (открытые занятия, различные общие мероприятия, информация в уголках для родителей и прочее);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туристические походы на природу, соревнования.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0"/>
            <a:ext cx="9001156" cy="5143500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Природоохранные акции — это общественно - значимые мероприятия, направленные на сохранение объектов природы. 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Совместно с родителями мы часто проводим такие природоохранные акции: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• </a:t>
            </a:r>
            <a:r>
              <a:rPr lang="ru-RU" sz="2000" i="1" dirty="0" smtClean="0">
                <a:solidFill>
                  <a:srgbClr val="7030A0"/>
                </a:solidFill>
              </a:rPr>
              <a:t>«День цветов»</a:t>
            </a:r>
            <a:r>
              <a:rPr lang="ru-RU" sz="2000" dirty="0" smtClean="0">
                <a:solidFill>
                  <a:srgbClr val="7030A0"/>
                </a:solidFill>
              </a:rPr>
              <a:t> </a:t>
            </a:r>
            <a:r>
              <a:rPr lang="ru-RU" sz="2000" i="1" dirty="0" smtClean="0">
                <a:solidFill>
                  <a:srgbClr val="7030A0"/>
                </a:solidFill>
              </a:rPr>
              <a:t>(создание цветочных клумб)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• </a:t>
            </a:r>
            <a:r>
              <a:rPr lang="ru-RU" sz="2000" i="1" dirty="0" smtClean="0">
                <a:solidFill>
                  <a:srgbClr val="7030A0"/>
                </a:solidFill>
              </a:rPr>
              <a:t>«Птичья столовая»</a:t>
            </a:r>
            <a:r>
              <a:rPr lang="ru-RU" sz="2000" dirty="0" smtClean="0">
                <a:solidFill>
                  <a:srgbClr val="7030A0"/>
                </a:solidFill>
              </a:rPr>
              <a:t> </a:t>
            </a:r>
            <a:r>
              <a:rPr lang="ru-RU" sz="2000" i="1" dirty="0" smtClean="0">
                <a:solidFill>
                  <a:srgbClr val="7030A0"/>
                </a:solidFill>
              </a:rPr>
              <a:t>(изготовление кормушек и подкормка птиц в зимнее время)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• </a:t>
            </a:r>
            <a:r>
              <a:rPr lang="ru-RU" sz="2000" i="1" dirty="0" smtClean="0">
                <a:solidFill>
                  <a:srgbClr val="7030A0"/>
                </a:solidFill>
              </a:rPr>
              <a:t>«Чистое утро»</a:t>
            </a:r>
            <a:r>
              <a:rPr lang="ru-RU" sz="2000" dirty="0" smtClean="0">
                <a:solidFill>
                  <a:srgbClr val="7030A0"/>
                </a:solidFill>
              </a:rPr>
              <a:t> </a:t>
            </a:r>
            <a:r>
              <a:rPr lang="ru-RU" sz="2000" i="1" dirty="0" smtClean="0">
                <a:solidFill>
                  <a:srgbClr val="7030A0"/>
                </a:solidFill>
              </a:rPr>
              <a:t>(уборка территории)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• </a:t>
            </a:r>
            <a:r>
              <a:rPr lang="ru-RU" sz="2000" i="1" dirty="0" smtClean="0">
                <a:solidFill>
                  <a:srgbClr val="7030A0"/>
                </a:solidFill>
              </a:rPr>
              <a:t>«Чтобы дольше жили книжки»</a:t>
            </a:r>
            <a:r>
              <a:rPr lang="ru-RU" sz="2000" dirty="0" smtClean="0">
                <a:solidFill>
                  <a:srgbClr val="7030A0"/>
                </a:solidFill>
              </a:rPr>
              <a:t> </a:t>
            </a:r>
            <a:r>
              <a:rPr lang="ru-RU" sz="2000" i="1" dirty="0" smtClean="0">
                <a:solidFill>
                  <a:srgbClr val="7030A0"/>
                </a:solidFill>
              </a:rPr>
              <a:t>(уход и обновление)</a:t>
            </a:r>
            <a:r>
              <a:rPr lang="ru-RU" sz="2000" dirty="0" smtClean="0">
                <a:solidFill>
                  <a:srgbClr val="7030A0"/>
                </a:solidFill>
              </a:rPr>
              <a:t> и т. д.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С уверенностью могу сказать, что, участвуя в акциях, дети пропускают знания через себя, используют их на практике, приходят к пониманию природных процессов, они осознают ответственность за последствия некоторых своих действий, они растут увлечёнными, не равнодушными людьми.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10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164</Template>
  <TotalTime>584</TotalTime>
  <Words>350</Words>
  <Application>Microsoft Office PowerPoint</Application>
  <PresentationFormat>Экран (16:9)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164</vt:lpstr>
      <vt:lpstr>                      Муниципальное  бюджетное дошкольное образовательное учреждение    детский сад №12 «Буратино» г. Бугульма</vt:lpstr>
      <vt:lpstr>«Охранять природу – значит охранять Родину!»</vt:lpstr>
      <vt:lpstr>Слайд 3</vt:lpstr>
      <vt:lpstr>ЦЕЛЬ ЭКОЛОГИЧЕСКОГО Образования:</vt:lpstr>
      <vt:lpstr>Формы и методы работы с детьми:</vt:lpstr>
      <vt:lpstr>Для более эффективного развития детей в нашем детском саду организована развивающая экологическая среда: • уголки в группах (экспериментальные, природные, коллекционные); • растительный мир на участке; • учебно-наглядные пособия; • живой уголок </vt:lpstr>
      <vt:lpstr>Эксперименты и опыты</vt:lpstr>
      <vt:lpstr>Работа с родителями</vt:lpstr>
      <vt:lpstr>Природоохранные акции — это общественно - значимые мероприятия, направленные на сохранение объектов природы.  Совместно с родителями мы часто проводим такие природоохранные акции: • «День цветов» (создание цветочных клумб) • «Птичья столовая» (изготовление кормушек и подкормка птиц в зимнее время) • «Чистое утро» (уборка территории) • «Чтобы дольше жили книжки» (уход и обновление) и т. д. С уверенностью могу сказать, что, участвуя в акциях, дети пропускают знания через себя, используют их на практике, приходят к пониманию природных процессов, они осознают ответственность за последствия некоторых своих действий, они растут увлечёнными, не равнодушными людьми. </vt:lpstr>
      <vt:lpstr>Анализ работы по данной системе экологического образования детей позволяет нам сделать выводы о позитивных результатах проделанной работы. На занятиях по познавательному развитию дети стали более внимательными. Они с интересом слушают рассказы о животных и растениях, задают много дополнительных вопросов. Научились логически мыслить, связно рассуждать, сравнивать, обобщать, выделять существенные признаки предметов и объектов природы. Знания, полученные на занятиях дети «проверяют» в самостоятельной экспериментальной деятельности на основе метода проб и ошибок. Ребята с удовольствием играют в «экологию», в «учёных», в «лабораторию», в «коллекционеров», в «геологов»; на территории садика весной и летом уже не увидишь брошенный и увядший букет цветов. Появилось стремление к активной деятельности по охране окружающей среды в рамках детского сада, города. Полученными впечатлениями, знаниями, переживаниями, дети делятся со своими родителями и с другими детьми, вводят их в сюжеты своих игр. На основе сотрудничества мы добились доверительных взаимоотношений родителями, их заинтересованного, неравнодушного отношения к развитию и воспитанию детей.</vt:lpstr>
      <vt:lpstr>Слайд 11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Admin</cp:lastModifiedBy>
  <cp:revision>81</cp:revision>
  <dcterms:created xsi:type="dcterms:W3CDTF">2013-05-07T09:54:37Z</dcterms:created>
  <dcterms:modified xsi:type="dcterms:W3CDTF">2023-03-17T19:29:24Z</dcterms:modified>
</cp:coreProperties>
</file>