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theme/theme1.xml" ContentType="application/vnd.openxmlformats-officedocument.theme+xml"/>
  <Override PartName="/ppt/media/image5.png" ContentType="image/png"/>
  <Override PartName="/ppt/media/image2.jpeg" ContentType="image/jpeg"/>
  <Override PartName="/ppt/media/image7.png" ContentType="image/png"/>
  <Override PartName="/ppt/media/image1.jpeg" ContentType="image/jpeg"/>
  <Override PartName="/ppt/media/image6.png" ContentType="image/png"/>
  <Override PartName="/ppt/media/image3.jpeg" ContentType="image/jpeg"/>
  <Override PartName="/ppt/media/image4.jpeg" ContentType="image/jpe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cd4ff"/>
            </a:gs>
            <a:gs pos="100000">
              <a:srgbClr val="5bb9ff"/>
            </a:gs>
          </a:gsLst>
          <a:path path="circle">
            <a:fillToRect l="50000" t="25000" r="50000" b="75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5105520"/>
            <a:ext cx="9142920" cy="1751400"/>
          </a:xfrm>
          <a:prstGeom prst="rect">
            <a:avLst/>
          </a:prstGeom>
          <a:gradFill rotWithShape="0">
            <a:gsLst>
              <a:gs pos="0">
                <a:srgbClr val="ffffff">
                  <a:alpha val="91372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2920" cy="5104440"/>
          </a:xfrm>
          <a:prstGeom prst="rect">
            <a:avLst/>
          </a:prstGeom>
          <a:gradFill rotWithShape="0">
            <a:gsLst>
              <a:gs pos="0">
                <a:srgbClr val="ffffff">
                  <a:alpha val="89019"/>
                </a:srgbClr>
              </a:gs>
              <a:gs pos="100000">
                <a:srgbClr val="b4dcfa">
                  <a:alpha val="79215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3768480"/>
            <a:ext cx="9142920" cy="228492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0" y="1600200"/>
            <a:ext cx="9142920" cy="510444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Для правки текста заглавия щёлкните мышью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107640" y="548640"/>
            <a:ext cx="8784000" cy="5850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0000"/>
                </a:solidFill>
                <a:latin typeface="Trebuchet MS"/>
                <a:ea typeface="DejaVu Sans"/>
              </a:rPr>
              <a:t>Герои 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0000"/>
                </a:solidFill>
                <a:latin typeface="Trebuchet MS"/>
                <a:ea typeface="DejaVu Sans"/>
              </a:rPr>
              <a:t>Советского Союза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0000"/>
                </a:solidFill>
                <a:latin typeface="Trebuchet MS"/>
                <a:ea typeface="DejaVu Sans"/>
              </a:rPr>
              <a:t>Бавлинского района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6000" spc="-1" strike="noStrike">
                <a:solidFill>
                  <a:srgbClr val="ff0000"/>
                </a:solidFill>
                <a:latin typeface="Trebuchet MS"/>
                <a:ea typeface="DejaVu Sans"/>
              </a:rPr>
              <a:t>Наши земляки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5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CustomShape 1"/>
          <p:cNvSpPr/>
          <p:nvPr/>
        </p:nvSpPr>
        <p:spPr>
          <a:xfrm>
            <a:off x="251640" y="731520"/>
            <a:ext cx="8352000" cy="55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2000"/>
          </a:bodyPr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   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В сентябрьскую ночь 1943 года  бойцы под командованием командира роты Фатыха Шарипова,  под сильным артиллерийским и минометным огнем,  пятью танками переправляются на правый берег Днепра и закрепляются там, на занятых позициях. Затем боем берут хутор Балык. Здесь в течение трех дней идут непрерывные, кровопролитные  и ожесточенные бои.  Чтобы не подставлять  свой малочисленный отряд  под главный удар немцев,  командир роты Фатых Зарипович, после каждой атаки совершал маневры и переставлял  боевые машины с одного места на другое. Ведение неожиданного огня с новых позиций сеяло в рядах гитлеровцев растерянность, и они несли большие потери. За три дня боев враги потеряли восемь танков, одно самоходное орудие, три бронемашины и живые силы более ста солдат и офицеров.</a:t>
            </a:r>
            <a:endParaRPr b="0" lang="ru-RU" sz="2200" spc="-1" strike="noStrike">
              <a:latin typeface="Arial"/>
            </a:endParaRPr>
          </a:p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   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В ходе боевых действий  сложилась такая обстановка, что враги заняли господствующую высоту,  и всем было ясно, что, не выбив их оттуда, невозможно обеспечить переправу войск на правый берег Днепра. Поступил приказ взять эту высоту. Первыми в бой ринулись Шариповцы. Высота была взята и тем самым были созданы условия для переправы основных сил советских войск.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395640" y="731520"/>
            <a:ext cx="8424000" cy="57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5000"/>
          </a:bodyPr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За освобождение именно  этого участка родной земли и за героизм, проявленный  при обеспечении условий для дальнейшего продвижения войск, </a:t>
            </a:r>
            <a:r>
              <a:rPr b="1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старший лейтенант Шарипов Ф.З. Указом Президиума Верховного Совета СССР от 10  января 1944 года был удостоен звания Героя Советского Союза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, имеет  боевые награды: орден Ленина, орден Отечественной войны 1 степени,  два Ордена Красной Звезды и множество медалей.</a:t>
            </a:r>
            <a:endParaRPr b="0" lang="ru-RU" sz="2200" spc="-1" strike="noStrike">
              <a:latin typeface="Arial"/>
            </a:endParaRPr>
          </a:p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 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Во время одного из неравных боев его тяжело ранило, и он попал в госпиталь. После выздоровления Шарипова направляют для дальнейшего прохождения службы в тринадцатый танковый корпус Западного фронта, которым тогда руководил наш земляк из  Елабужского района ТАССР  Василий Бурков. Приезд Фатыха Зариповича совпал с  торжественным моментом передачи танковой колонны «Колхозник Татарстана», созданный на деньги трудящихся Татарской АССР. Командир роты Шарипов Ф.З. эти танки принимает с особым волнением и гордостью. Тогда он был назначен заместителем командира 77-го отдельного мотоциклетного батальона 10 – го Днепровского танкового корпуса.</a:t>
            </a:r>
            <a:endParaRPr b="0" lang="ru-RU" sz="2200" spc="-1" strike="noStrike">
              <a:latin typeface="Arial"/>
            </a:endParaRPr>
          </a:p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395640" y="731520"/>
            <a:ext cx="8424000" cy="572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75000"/>
          </a:bodyPr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В последующие годы Шарипов Ф.З. был заместителем командира танкового отдельного мотоциклетного батальона во второй гвардейской танковой дивизии, затем командовал офицерской ротой на курсах усовершенствования офицерского состава в группе советских войск в Германии.</a:t>
            </a:r>
            <a:endParaRPr b="0" lang="ru-RU" sz="2200" spc="-1" strike="noStrike">
              <a:latin typeface="Arial"/>
            </a:endParaRPr>
          </a:p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      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В 1951 году  военно - врачебная  комиссия принимает решение об увольнении  его из армии. Но  он не оставил военное дело, многие годы работал  заведующим  лабораторией Ленинградского мореходного училища и в начале 90-х годов  вышел на заслуженный отдых.</a:t>
            </a:r>
            <a:endParaRPr b="0" lang="ru-RU" sz="2200" spc="-1" strike="noStrike">
              <a:latin typeface="Arial"/>
            </a:endParaRPr>
          </a:p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  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В последние годы он жил в Ленинграде. Всегда помнил о своей малой родине, был рад каждой возможности  посетить  Бавлинский район.  В мае  1995 года он приехал с внуком в Бавлы для участия в праздновании 50 - летия Великой Победы. Умер в июле 1995 года на 75- ом году жизни. После смерти его сын и внук передали  в дар Бавлинскому краеведческому  музею личные вещи героя.</a:t>
            </a:r>
            <a:endParaRPr b="0" lang="ru-RU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Объект 3" descr=""/>
          <p:cNvPicPr/>
          <p:nvPr/>
        </p:nvPicPr>
        <p:blipFill>
          <a:blip r:embed="rId1"/>
          <a:stretch/>
        </p:blipFill>
        <p:spPr>
          <a:xfrm>
            <a:off x="3366000" y="188640"/>
            <a:ext cx="2483280" cy="2879280"/>
          </a:xfrm>
          <a:prstGeom prst="rect">
            <a:avLst/>
          </a:prstGeom>
          <a:ln w="0">
            <a:noFill/>
          </a:ln>
        </p:spPr>
      </p:pic>
      <p:sp>
        <p:nvSpPr>
          <p:cNvPr id="44" name="CustomShape 1"/>
          <p:cNvSpPr/>
          <p:nvPr/>
        </p:nvSpPr>
        <p:spPr>
          <a:xfrm>
            <a:off x="107640" y="2835000"/>
            <a:ext cx="6335640" cy="25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Trebuchet MS"/>
                <a:ea typeface="DejaVu Sans"/>
              </a:rPr>
              <a:t>Иван Дмитриевич Зиновьев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Trebuchet MS"/>
                <a:ea typeface="DejaVu Sans"/>
              </a:rPr>
              <a:t>Герой Советского Союза</a:t>
            </a:r>
            <a:endParaRPr b="0" lang="ru-RU" sz="3600" spc="-1" strike="noStrike">
              <a:latin typeface="Arial"/>
            </a:endParaRPr>
          </a:p>
        </p:txBody>
      </p:sp>
      <p:pic>
        <p:nvPicPr>
          <p:cNvPr id="45" name="Рисунок 7" descr=""/>
          <p:cNvPicPr/>
          <p:nvPr/>
        </p:nvPicPr>
        <p:blipFill>
          <a:blip r:embed="rId2"/>
          <a:stretch/>
        </p:blipFill>
        <p:spPr>
          <a:xfrm>
            <a:off x="6444360" y="3357000"/>
            <a:ext cx="2480040" cy="3307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nodeType="withEffect" fill="hold" presetClass="entr" presetID="53" presetSubtype="16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755640" y="692640"/>
            <a:ext cx="7316280" cy="55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28600" indent="-181800"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 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Кто же такой - Иван Дмитриевич Зиновьев (1905-1942) . Он -уроженец деревни Дубовка ныне Бавлинского района Республики Татарстан. С 1927 служил в войсках НКВД на Севере, в Средней Азии, участвовал в боях с басмачами. Участник советско-финской войны 1939-1940. Командир роты пограничного полка. Звание Героя присвоено 26 апреля 1940. В Великую Отечественную войну полковник Зиновьев командовал стрелковой дивизией. В 1942 попал в плен и был расстрелян гитлеровцами за подготовку побега из лагеря</a:t>
            </a:r>
            <a:endParaRPr b="0" lang="ru-RU" sz="22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Tahoma"/>
              </a:rPr>
              <a:t>В Бавлах есть улица Зиновьева, 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 названная в честь  героя войны. Она находится рядом со  школой №7.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6" descr=""/>
          <p:cNvPicPr/>
          <p:nvPr/>
        </p:nvPicPr>
        <p:blipFill>
          <a:blip r:embed="rId1"/>
          <a:stretch/>
        </p:blipFill>
        <p:spPr>
          <a:xfrm>
            <a:off x="6228360" y="2892960"/>
            <a:ext cx="2885400" cy="384732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3" descr=""/>
          <p:cNvPicPr/>
          <p:nvPr/>
        </p:nvPicPr>
        <p:blipFill>
          <a:blip r:embed="rId2"/>
          <a:stretch/>
        </p:blipFill>
        <p:spPr>
          <a:xfrm>
            <a:off x="3249000" y="101520"/>
            <a:ext cx="2759040" cy="3038400"/>
          </a:xfrm>
          <a:prstGeom prst="rect">
            <a:avLst/>
          </a:prstGeom>
          <a:ln w="0">
            <a:noFill/>
          </a:ln>
        </p:spPr>
      </p:pic>
      <p:sp>
        <p:nvSpPr>
          <p:cNvPr id="49" name="CustomShape 1"/>
          <p:cNvSpPr/>
          <p:nvPr/>
        </p:nvSpPr>
        <p:spPr>
          <a:xfrm>
            <a:off x="146160" y="2907000"/>
            <a:ext cx="6080760" cy="255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Trebuchet MS"/>
                <a:ea typeface="DejaVu Sans"/>
              </a:rPr>
              <a:t>Михаил Петрович Панарин</a:t>
            </a:r>
            <a:endParaRPr b="0" lang="ru-RU" sz="36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ff0000"/>
                </a:solidFill>
                <a:latin typeface="Trebuchet MS"/>
                <a:ea typeface="DejaVu Sans"/>
              </a:rPr>
              <a:t>Герой Советского Союза</a:t>
            </a:r>
            <a:endParaRPr b="0" lang="ru-RU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6" dur="indefinite" restart="never" nodeType="tmRoot">
          <p:childTnLst>
            <p:seq>
              <p:cTn id="27" dur="indefinite" nodeType="mainSeq"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683640" y="731520"/>
            <a:ext cx="7991640" cy="5648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83000"/>
          </a:bodyPr>
          <a:p>
            <a:pPr marL="228600" indent="-181800" algn="just">
              <a:lnSpc>
                <a:spcPct val="100000"/>
              </a:lnSpc>
              <a:spcBef>
                <a:spcPts val="641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3200" spc="-1" strike="noStrike">
                <a:solidFill>
                  <a:srgbClr val="404040"/>
                </a:solidFill>
                <a:latin typeface="Trebuchet MS"/>
                <a:ea typeface="DejaVu Sans"/>
              </a:rPr>
              <a:t>Панарин Михаил Петрович родился 21 ноября 1918 года в селе Крым-Сарай ныне Бавлинского района РТ. Окончил 7 классов. Бийское финансовое училище(Алтайский край). На фронтах Великой Отечественной войны с сентября 1943 года. Звание Героя Советского Союза ему присвоено 22 февраля 1944г. Погиб в декабре 1943 года. Его именем названа улица в  городе Бавлы и школа в родном селе. </a:t>
            </a:r>
            <a:endParaRPr b="0" lang="ru-RU" sz="3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79640" y="3717000"/>
            <a:ext cx="3887280" cy="20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320040" indent="-31896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444444"/>
                </a:solidFill>
                <a:latin typeface="Roboto"/>
                <a:ea typeface="DejaVu Sans"/>
              </a:rPr>
              <a:t>ЕВСЕЕВ ГАВРИИЛ ПЕТРОВИЧ</a:t>
            </a:r>
            <a:endParaRPr b="0" lang="ru-RU" sz="4600" spc="-1" strike="noStrike">
              <a:latin typeface="Arial"/>
            </a:endParaRPr>
          </a:p>
        </p:txBody>
      </p:sp>
      <p:pic>
        <p:nvPicPr>
          <p:cNvPr id="52" name="Picture 3" descr=""/>
          <p:cNvPicPr/>
          <p:nvPr/>
        </p:nvPicPr>
        <p:blipFill>
          <a:blip r:embed="rId1"/>
          <a:stretch/>
        </p:blipFill>
        <p:spPr>
          <a:xfrm>
            <a:off x="539640" y="332640"/>
            <a:ext cx="1980000" cy="328500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"/>
          <p:cNvPicPr/>
          <p:nvPr/>
        </p:nvPicPr>
        <p:blipFill>
          <a:blip r:embed="rId2"/>
          <a:stretch/>
        </p:blipFill>
        <p:spPr>
          <a:xfrm>
            <a:off x="4068000" y="117360"/>
            <a:ext cx="4894920" cy="63903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CustomShape 1"/>
          <p:cNvSpPr/>
          <p:nvPr/>
        </p:nvSpPr>
        <p:spPr>
          <a:xfrm>
            <a:off x="180000" y="323640"/>
            <a:ext cx="8819280" cy="56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just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</a:pPr>
            <a:r>
              <a:rPr b="1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ЕВСЕЕВ Гавриил Петрович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(15.7.1914, село Потапово-Тумбарла, ныне Бавлинского района — 15.5.1973, там же), Герой Советского Союза (31.5.1945), майор (1945). С 1932 работал инструктором в Бавлинском районном отделе народного образования. В Красной Армии с 1936. Окончил курсы младших лейтенантов (1940). На фронтах Великой Отечественной войны с ноября 1941, командир дивизиона 547-го миномётного полка (61-я армия). В составе войск Брянского, Западного, Центрального и 1-го Белорусского фронтов принимал участие в Московской битве (1941-42), в Орловской наступательной операции (1943), в боях за освобождение Украины, Белоруссии, Польши, в Берлинской наступательной операции (1945). Проявил героизм при форсировании реки Одер в районе населенного пункта Нойлитцен (13 км севернее города Врицен, Германия) 17 апреля 1945. После войны проживал в родном селе. 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ustomShape 1"/>
          <p:cNvSpPr/>
          <p:nvPr/>
        </p:nvSpPr>
        <p:spPr>
          <a:xfrm>
            <a:off x="1793160" y="4372200"/>
            <a:ext cx="6594120" cy="20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4600" spc="-1" strike="noStrike">
                <a:solidFill>
                  <a:srgbClr val="404040"/>
                </a:solidFill>
                <a:latin typeface="Trebuchet MS"/>
                <a:ea typeface="DejaVu Sans"/>
              </a:rPr>
              <a:t>ШАРИПОВ ФАТЫХ ЗАРИПОВИЧ</a:t>
            </a:r>
            <a:br/>
            <a:endParaRPr b="0" lang="ru-RU" sz="4600" spc="-1" strike="noStrike">
              <a:latin typeface="Arial"/>
            </a:endParaRPr>
          </a:p>
        </p:txBody>
      </p:sp>
      <p:pic>
        <p:nvPicPr>
          <p:cNvPr id="56" name="Picture 2" descr=""/>
          <p:cNvPicPr/>
          <p:nvPr/>
        </p:nvPicPr>
        <p:blipFill>
          <a:blip r:embed="rId1"/>
          <a:stretch/>
        </p:blipFill>
        <p:spPr>
          <a:xfrm>
            <a:off x="2843640" y="836640"/>
            <a:ext cx="3390120" cy="3239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251640" y="731520"/>
            <a:ext cx="8352000" cy="55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51000"/>
          </a:bodyPr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   </a:t>
            </a:r>
            <a:r>
              <a:rPr b="1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Шарипов Фатых Зарипович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родился 20 января 1921 года в деревне Байряки – Тамак  Бавлинского района в семье крестьянина. После  окончания школы в 1936 году поступил в   Бугульминское  педагогическое училище. После училища  с 1939г. работал учителем начальных классов в Тат – Дымской сельской школе Бавлинского района РТ. В 1940 году Ф.З. Шарипов поступил в Казанское  танковое училище. С тех пор его судьба навсегда была связана с армией. Известие о начале войны застало молодого курсанта на сборах в летнем лагере. 10 мая 1942 года Ф.З.Шарипов  окончил военное училище, и ему было  присвоено воинское  звание лейтенанта. Он был назначен командиром танковой роты 183  танковой бригады. </a:t>
            </a:r>
            <a:r>
              <a:rPr b="1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В Великой Отечественной войне участвовал с июня 1942 по сентябрь 1944 года.</a:t>
            </a:r>
            <a:endParaRPr b="0" lang="ru-RU" sz="2200" spc="-1" strike="noStrike">
              <a:latin typeface="Arial"/>
            </a:endParaRPr>
          </a:p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     </a:t>
            </a: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Форсирование Днепра – одно из знаменательных событий в летописи Великой Отечественной войны. Эти грозные дни глубоко запали в памяти Фатыха Зариповича.  Высокое звание Героя Советского Союза Ф. З. Шарипов получил  за  подвиг, совершенный при форсировании реки Днепр, за мужество и стойкость в боях на его правом берегу.</a:t>
            </a:r>
            <a:endParaRPr b="0" lang="ru-RU" sz="2200" spc="-1" strike="noStrike">
              <a:latin typeface="Arial"/>
            </a:endParaRPr>
          </a:p>
          <a:p>
            <a:pPr marL="228600" indent="-181800">
              <a:lnSpc>
                <a:spcPct val="100000"/>
              </a:lnSpc>
              <a:spcBef>
                <a:spcPts val="439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/>
              <a:buChar char="*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  <a:ea typeface="DejaVu Sans"/>
              </a:rPr>
              <a:t> </a:t>
            </a:r>
            <a:endParaRPr b="0" lang="ru-RU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142</TotalTime>
  <Application>LibreOffice/7.0.3.1$Linux_X86_64 LibreOffice_project/00$Build-1</Application>
  <Words>203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2012-01-25T14:32:05Z</dcterms:created>
  <dc:creator>AMIN</dc:creator>
  <dc:description/>
  <dc:language>ru-RU</dc:language>
  <cp:lastModifiedBy/>
  <dcterms:modified xsi:type="dcterms:W3CDTF">2025-05-02T23:23:40Z</dcterms:modified>
  <cp:revision>28</cp:revision>
  <dc:subject/>
  <dc:title>Выполнил:  ученик 2А класса МОУ СОШ №7  Мугинов Арслан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12</vt:i4>
  </property>
</Properties>
</file>