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72" r:id="rId3"/>
    <p:sldId id="268" r:id="rId4"/>
    <p:sldId id="273" r:id="rId5"/>
    <p:sldId id="257" r:id="rId6"/>
    <p:sldId id="274" r:id="rId7"/>
    <p:sldId id="281" r:id="rId8"/>
    <p:sldId id="259" r:id="rId9"/>
    <p:sldId id="262" r:id="rId10"/>
    <p:sldId id="263" r:id="rId11"/>
    <p:sldId id="275" r:id="rId12"/>
    <p:sldId id="264" r:id="rId13"/>
    <p:sldId id="276" r:id="rId14"/>
    <p:sldId id="265" r:id="rId15"/>
    <p:sldId id="282" r:id="rId16"/>
    <p:sldId id="266" r:id="rId17"/>
    <p:sldId id="267" r:id="rId18"/>
    <p:sldId id="277" r:id="rId19"/>
    <p:sldId id="279" r:id="rId20"/>
    <p:sldId id="278" r:id="rId21"/>
    <p:sldId id="28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930BD6-1CD2-4EEC-88D7-7A151CCB5A29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C46430-A9C9-4075-9133-7191B8A1E5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930BD6-1CD2-4EEC-88D7-7A151CCB5A29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C46430-A9C9-4075-9133-7191B8A1E5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930BD6-1CD2-4EEC-88D7-7A151CCB5A29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C46430-A9C9-4075-9133-7191B8A1E5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930BD6-1CD2-4EEC-88D7-7A151CCB5A29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C46430-A9C9-4075-9133-7191B8A1E5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930BD6-1CD2-4EEC-88D7-7A151CCB5A29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C46430-A9C9-4075-9133-7191B8A1E5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930BD6-1CD2-4EEC-88D7-7A151CCB5A29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C46430-A9C9-4075-9133-7191B8A1E5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930BD6-1CD2-4EEC-88D7-7A151CCB5A29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C46430-A9C9-4075-9133-7191B8A1E5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930BD6-1CD2-4EEC-88D7-7A151CCB5A29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C46430-A9C9-4075-9133-7191B8A1E5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930BD6-1CD2-4EEC-88D7-7A151CCB5A29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C46430-A9C9-4075-9133-7191B8A1E5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930BD6-1CD2-4EEC-88D7-7A151CCB5A29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C46430-A9C9-4075-9133-7191B8A1E5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930BD6-1CD2-4EEC-88D7-7A151CCB5A29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C46430-A9C9-4075-9133-7191B8A1E5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7930BD6-1CD2-4EEC-88D7-7A151CCB5A29}" type="datetimeFigureOut">
              <a:rPr lang="ru-RU" smtClean="0"/>
              <a:pPr/>
              <a:t>15.03.2023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0C46430-A9C9-4075-9133-7191B8A1E5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vkontakte.ru/photo-4130279_118628644" TargetMode="Externa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hyperlink" Target="http://vkontakte.ru/photo-4130279_118628134" TargetMode="Externa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786314" y="714356"/>
            <a:ext cx="40719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43438" y="785794"/>
            <a:ext cx="407196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3600" b="1" i="1" dirty="0" smtClean="0">
                <a:solidFill>
                  <a:schemeClr val="tx2"/>
                </a:solidFill>
              </a:rPr>
              <a:t>Габдулла Тукай - халык җырчысы</a:t>
            </a:r>
          </a:p>
          <a:p>
            <a:r>
              <a:rPr lang="tt-RU" sz="4000" b="1" i="1" dirty="0" smtClean="0">
                <a:solidFill>
                  <a:schemeClr val="tx2"/>
                </a:solidFill>
              </a:rPr>
              <a:t>    </a:t>
            </a:r>
            <a:r>
              <a:rPr lang="tt-RU" sz="3600" b="1" i="1" dirty="0" smtClean="0">
                <a:solidFill>
                  <a:schemeClr val="tx2"/>
                </a:solidFill>
              </a:rPr>
              <a:t>1886-1913</a:t>
            </a:r>
          </a:p>
          <a:p>
            <a:endParaRPr lang="tt-RU" sz="2800" dirty="0" smtClean="0">
              <a:solidFill>
                <a:srgbClr val="FF0000"/>
              </a:solidFill>
            </a:endParaRPr>
          </a:p>
          <a:p>
            <a:endParaRPr lang="tt-RU" sz="2800" dirty="0" smtClean="0">
              <a:solidFill>
                <a:srgbClr val="FF0000"/>
              </a:solidFill>
            </a:endParaRPr>
          </a:p>
          <a:p>
            <a:endParaRPr lang="tt-RU" sz="2800" dirty="0" smtClean="0">
              <a:solidFill>
                <a:srgbClr val="FF0000"/>
              </a:solidFill>
            </a:endParaRPr>
          </a:p>
          <a:p>
            <a:r>
              <a:rPr lang="tt-RU" sz="2800" dirty="0" smtClean="0">
                <a:solidFill>
                  <a:srgbClr val="FF0000"/>
                </a:solidFill>
              </a:rPr>
              <a:t> </a:t>
            </a:r>
            <a:endParaRPr lang="ru-RU" sz="2800" dirty="0" smtClean="0">
              <a:solidFill>
                <a:srgbClr val="FF0000"/>
              </a:solidFill>
            </a:endParaRPr>
          </a:p>
        </p:txBody>
      </p:sp>
      <p:pic>
        <p:nvPicPr>
          <p:cNvPr id="1027" name="Picture 3" descr="C:\Users\Летка\Desktop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9" y="3571876"/>
            <a:ext cx="3214710" cy="2857520"/>
          </a:xfrm>
          <a:prstGeom prst="rect">
            <a:avLst/>
          </a:prstGeom>
          <a:noFill/>
        </p:spPr>
      </p:pic>
      <p:pic>
        <p:nvPicPr>
          <p:cNvPr id="1028" name="Picture 4" descr="C:\Users\Летка\Desktop\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928670"/>
            <a:ext cx="3390813" cy="464347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428992" y="5929330"/>
            <a:ext cx="4643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400" dirty="0" smtClean="0"/>
              <a:t>Әзерләде: башлангыч сыйныф укытучысы Гыйниятуллина Венера Ягъфәр кызы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357166"/>
            <a:ext cx="85011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dirty="0" smtClean="0"/>
              <a:t> </a:t>
            </a:r>
            <a:r>
              <a:rPr lang="tt-RU" dirty="0" smtClean="0"/>
              <a:t>Әлмәт муниципаль районы Мәмәт төп гомуми белем </a:t>
            </a:r>
            <a:r>
              <a:rPr lang="tt-RU" dirty="0" smtClean="0"/>
              <a:t>бирү мәктәбе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86314" y="571480"/>
            <a:ext cx="414337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>
                <a:solidFill>
                  <a:srgbClr val="002060"/>
                </a:solidFill>
              </a:rPr>
              <a:t>“Хан мәчете  яны, яшел чирәм</a:t>
            </a:r>
          </a:p>
          <a:p>
            <a:r>
              <a:rPr lang="tt-RU" dirty="0" smtClean="0">
                <a:solidFill>
                  <a:srgbClr val="002060"/>
                </a:solidFill>
              </a:rPr>
              <a:t>Сөендерде нәни баланы.</a:t>
            </a:r>
          </a:p>
          <a:p>
            <a:r>
              <a:rPr lang="tt-RU" dirty="0" smtClean="0">
                <a:solidFill>
                  <a:srgbClr val="002060"/>
                </a:solidFill>
              </a:rPr>
              <a:t>Газизә апа йөргән җирләренә</a:t>
            </a:r>
          </a:p>
          <a:p>
            <a:r>
              <a:rPr lang="tt-RU" dirty="0" smtClean="0">
                <a:solidFill>
                  <a:srgbClr val="002060"/>
                </a:solidFill>
              </a:rPr>
              <a:t>Габдулласыз бара аламы!?</a:t>
            </a:r>
          </a:p>
          <a:p>
            <a:r>
              <a:rPr lang="tt-RU" dirty="0" smtClean="0">
                <a:solidFill>
                  <a:srgbClr val="002060"/>
                </a:solidFill>
              </a:rPr>
              <a:t>Байлар йорты, Печән базарлары,</a:t>
            </a:r>
          </a:p>
          <a:p>
            <a:r>
              <a:rPr lang="tt-RU" dirty="0" smtClean="0">
                <a:solidFill>
                  <a:srgbClr val="002060"/>
                </a:solidFill>
              </a:rPr>
              <a:t>Ташаяклар -  нинди матурлык!</a:t>
            </a:r>
          </a:p>
          <a:p>
            <a:r>
              <a:rPr lang="tt-RU" dirty="0" smtClean="0">
                <a:solidFill>
                  <a:srgbClr val="002060"/>
                </a:solidFill>
              </a:rPr>
              <a:t>Кәмитләрне бик күп күрде шунда</a:t>
            </a:r>
          </a:p>
          <a:p>
            <a:r>
              <a:rPr lang="tt-RU" dirty="0" smtClean="0">
                <a:solidFill>
                  <a:srgbClr val="002060"/>
                </a:solidFill>
              </a:rPr>
              <a:t>Гомерлеккә истә калырлык.</a:t>
            </a:r>
          </a:p>
          <a:p>
            <a:r>
              <a:rPr lang="tt-RU" dirty="0" smtClean="0">
                <a:solidFill>
                  <a:srgbClr val="002060"/>
                </a:solidFill>
              </a:rPr>
              <a:t>Самокатлар анда, карусельләр...</a:t>
            </a:r>
          </a:p>
          <a:p>
            <a:r>
              <a:rPr lang="tt-RU" dirty="0" smtClean="0">
                <a:solidFill>
                  <a:srgbClr val="002060"/>
                </a:solidFill>
              </a:rPr>
              <a:t>Кызыктыра аны һәммәсе.</a:t>
            </a:r>
          </a:p>
          <a:p>
            <a:r>
              <a:rPr lang="tt-RU" dirty="0" smtClean="0">
                <a:solidFill>
                  <a:srgbClr val="002060"/>
                </a:solidFill>
              </a:rPr>
              <a:t>Әйләнергә иде бер утырып,</a:t>
            </a:r>
          </a:p>
          <a:p>
            <a:r>
              <a:rPr lang="tt-RU" dirty="0" smtClean="0">
                <a:solidFill>
                  <a:srgbClr val="002060"/>
                </a:solidFill>
              </a:rPr>
              <a:t> Нигә күрми икән әнкәсе?</a:t>
            </a:r>
          </a:p>
          <a:p>
            <a:r>
              <a:rPr lang="tt-RU" dirty="0" smtClean="0">
                <a:solidFill>
                  <a:srgbClr val="002060"/>
                </a:solidFill>
              </a:rPr>
              <a:t>Сизмиме соң аны газиз ана,</a:t>
            </a:r>
          </a:p>
          <a:p>
            <a:r>
              <a:rPr lang="tt-RU" dirty="0" smtClean="0">
                <a:solidFill>
                  <a:srgbClr val="002060"/>
                </a:solidFill>
              </a:rPr>
              <a:t>Нишләсен соң, юк бит акчасы,</a:t>
            </a:r>
          </a:p>
          <a:p>
            <a:r>
              <a:rPr lang="tt-RU" dirty="0" smtClean="0">
                <a:solidFill>
                  <a:srgbClr val="002060"/>
                </a:solidFill>
              </a:rPr>
              <a:t>-Китик, балам, безгә түгел алар,</a:t>
            </a:r>
          </a:p>
          <a:p>
            <a:r>
              <a:rPr lang="tt-RU" dirty="0" smtClean="0">
                <a:solidFill>
                  <a:srgbClr val="002060"/>
                </a:solidFill>
              </a:rPr>
              <a:t>Кәләпүшләр калды сатасы.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57290" y="4500570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71472" y="4272677"/>
            <a:ext cx="45005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Габдулланы асрамага Яңа бистә һөнәрчеләре гаиләсе ала.  Әтисе Мөхәммәтвәли, әнисе –Газизә. 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28596" y="357166"/>
            <a:ext cx="3571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000" dirty="0" smtClean="0">
                <a:solidFill>
                  <a:schemeClr val="accent1"/>
                </a:solidFill>
              </a:rPr>
              <a:t>        Казан шәһәрендә</a:t>
            </a:r>
          </a:p>
          <a:p>
            <a:pPr algn="ctr"/>
            <a:r>
              <a:rPr lang="tt-RU" sz="2000" dirty="0" smtClean="0">
                <a:solidFill>
                  <a:schemeClr val="accent1"/>
                </a:solidFill>
              </a:rPr>
              <a:t> 1891 нче ел</a:t>
            </a:r>
            <a:endParaRPr lang="ru-RU" sz="2000" dirty="0">
              <a:solidFill>
                <a:schemeClr val="accent1"/>
              </a:solidFill>
            </a:endParaRPr>
          </a:p>
        </p:txBody>
      </p:sp>
      <p:pic>
        <p:nvPicPr>
          <p:cNvPr id="7" name="Picture 6" descr="Рисунок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0375" y="1214422"/>
            <a:ext cx="4174501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14876" y="1000108"/>
            <a:ext cx="44291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000" dirty="0" smtClean="0">
                <a:solidFill>
                  <a:srgbClr val="002060"/>
                </a:solidFill>
                <a:ea typeface="+mj-ea"/>
                <a:cs typeface="+mj-cs"/>
              </a:rPr>
              <a:t>“Зиннәтулла бабай уйга калды:</a:t>
            </a:r>
            <a:br>
              <a:rPr lang="tt-RU" sz="2000" dirty="0" smtClean="0">
                <a:solidFill>
                  <a:srgbClr val="002060"/>
                </a:solidFill>
                <a:ea typeface="+mj-ea"/>
                <a:cs typeface="+mj-cs"/>
              </a:rPr>
            </a:br>
            <a:r>
              <a:rPr lang="tt-RU" sz="2000" dirty="0" smtClean="0">
                <a:solidFill>
                  <a:srgbClr val="002060"/>
                </a:solidFill>
                <a:ea typeface="+mj-ea"/>
                <a:cs typeface="+mj-cs"/>
              </a:rPr>
              <a:t>Төзәлерме йөрәк яңадан?</a:t>
            </a:r>
            <a:br>
              <a:rPr lang="tt-RU" sz="2000" dirty="0" smtClean="0">
                <a:solidFill>
                  <a:srgbClr val="002060"/>
                </a:solidFill>
                <a:ea typeface="+mj-ea"/>
                <a:cs typeface="+mj-cs"/>
              </a:rPr>
            </a:br>
            <a:r>
              <a:rPr lang="tt-RU" sz="2000" dirty="0" smtClean="0">
                <a:solidFill>
                  <a:srgbClr val="002060"/>
                </a:solidFill>
                <a:ea typeface="+mj-ea"/>
                <a:cs typeface="+mj-cs"/>
              </a:rPr>
              <a:t>Җәйнең матур чагы, кояш көлә,</a:t>
            </a:r>
            <a:br>
              <a:rPr lang="tt-RU" sz="2000" dirty="0" smtClean="0">
                <a:solidFill>
                  <a:srgbClr val="002060"/>
                </a:solidFill>
                <a:ea typeface="+mj-ea"/>
                <a:cs typeface="+mj-cs"/>
              </a:rPr>
            </a:br>
            <a:r>
              <a:rPr lang="tt-RU" sz="2000" dirty="0" smtClean="0">
                <a:solidFill>
                  <a:srgbClr val="002060"/>
                </a:solidFill>
                <a:ea typeface="+mj-ea"/>
                <a:cs typeface="+mj-cs"/>
              </a:rPr>
              <a:t>Бар табигать ничек сөенә!</a:t>
            </a:r>
            <a:br>
              <a:rPr lang="tt-RU" sz="2000" dirty="0" smtClean="0">
                <a:solidFill>
                  <a:srgbClr val="002060"/>
                </a:solidFill>
                <a:ea typeface="+mj-ea"/>
                <a:cs typeface="+mj-cs"/>
              </a:rPr>
            </a:br>
            <a:r>
              <a:rPr lang="tt-RU" sz="2000" dirty="0" smtClean="0">
                <a:solidFill>
                  <a:srgbClr val="002060"/>
                </a:solidFill>
                <a:ea typeface="+mj-ea"/>
                <a:cs typeface="+mj-cs"/>
              </a:rPr>
              <a:t>Нәрсә уйлап килеп керде икән</a:t>
            </a:r>
            <a:br>
              <a:rPr lang="tt-RU" sz="2000" dirty="0" smtClean="0">
                <a:solidFill>
                  <a:srgbClr val="002060"/>
                </a:solidFill>
                <a:ea typeface="+mj-ea"/>
                <a:cs typeface="+mj-cs"/>
              </a:rPr>
            </a:br>
            <a:r>
              <a:rPr lang="tt-RU" sz="2000" dirty="0" smtClean="0">
                <a:solidFill>
                  <a:srgbClr val="002060"/>
                </a:solidFill>
                <a:ea typeface="+mj-ea"/>
                <a:cs typeface="+mj-cs"/>
              </a:rPr>
              <a:t>Кырлайдагы Сәгъди өенә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8674" name="Picture 2" descr="C:\Users\Летка\Desktop\7.jpg"/>
          <p:cNvPicPr>
            <a:picLocks noChangeAspect="1" noChangeArrowheads="1"/>
          </p:cNvPicPr>
          <p:nvPr/>
        </p:nvPicPr>
        <p:blipFill>
          <a:blip r:embed="rId2"/>
          <a:srcRect l="8118" t="7291" r="8381" b="10416"/>
          <a:stretch>
            <a:fillRect/>
          </a:stretch>
        </p:blipFill>
        <p:spPr bwMode="auto">
          <a:xfrm>
            <a:off x="785786" y="857232"/>
            <a:ext cx="3971591" cy="435771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142976" y="5357826"/>
            <a:ext cx="3143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000" dirty="0" smtClean="0"/>
              <a:t>Габдулла Зиннәтулла бабасы белән.</a:t>
            </a:r>
          </a:p>
        </p:txBody>
      </p:sp>
      <p:pic>
        <p:nvPicPr>
          <p:cNvPr id="8" name="Picture 9" descr="C:\Users\Алсу Халимовна\Desktop\Тукай рәсем\лоукр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3857628"/>
            <a:ext cx="3141954" cy="2522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214414" y="214290"/>
            <a:ext cx="2857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000" b="1" dirty="0" smtClean="0">
                <a:solidFill>
                  <a:schemeClr val="accent1"/>
                </a:solidFill>
              </a:rPr>
              <a:t>Өчиле авылында</a:t>
            </a:r>
          </a:p>
          <a:p>
            <a:r>
              <a:rPr lang="tt-RU" sz="2000" b="1" dirty="0" smtClean="0">
                <a:solidFill>
                  <a:schemeClr val="accent1"/>
                </a:solidFill>
              </a:rPr>
              <a:t>1892 нче ел</a:t>
            </a:r>
            <a:endParaRPr lang="ru-RU" sz="20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00562" y="357166"/>
            <a:ext cx="43577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>
                <a:solidFill>
                  <a:schemeClr val="accent3">
                    <a:lumMod val="75000"/>
                  </a:schemeClr>
                </a:solidFill>
              </a:rPr>
              <a:t>“Бу бишенче гаилә Габдулланы</a:t>
            </a:r>
          </a:p>
          <a:p>
            <a:r>
              <a:rPr lang="tt-RU" dirty="0" smtClean="0">
                <a:solidFill>
                  <a:schemeClr val="accent3">
                    <a:lumMod val="75000"/>
                  </a:schemeClr>
                </a:solidFill>
              </a:rPr>
              <a:t>Кабул итте бүген үзенә.</a:t>
            </a:r>
          </a:p>
          <a:p>
            <a:r>
              <a:rPr lang="tt-RU" dirty="0" smtClean="0">
                <a:solidFill>
                  <a:schemeClr val="accent3">
                    <a:lumMod val="75000"/>
                  </a:schemeClr>
                </a:solidFill>
              </a:rPr>
              <a:t>Авырсынма, изге Кырлай җире,</a:t>
            </a:r>
          </a:p>
          <a:p>
            <a:r>
              <a:rPr lang="tt-RU" dirty="0" smtClean="0">
                <a:solidFill>
                  <a:schemeClr val="accent3">
                    <a:lumMod val="75000"/>
                  </a:schemeClr>
                </a:solidFill>
              </a:rPr>
              <a:t>Сыендыр син, берүк күпсенмә.</a:t>
            </a:r>
          </a:p>
          <a:p>
            <a:r>
              <a:rPr lang="tt-RU" dirty="0" smtClean="0">
                <a:solidFill>
                  <a:schemeClr val="accent3">
                    <a:lumMod val="75000"/>
                  </a:schemeClr>
                </a:solidFill>
              </a:rPr>
              <a:t>Тамагы тук булды, өсте бөтен,</a:t>
            </a:r>
          </a:p>
          <a:p>
            <a:r>
              <a:rPr lang="tt-RU" dirty="0" smtClean="0">
                <a:solidFill>
                  <a:schemeClr val="accent3">
                    <a:lumMod val="75000"/>
                  </a:schemeClr>
                </a:solidFill>
              </a:rPr>
              <a:t>Сабыйлыкның гамсез чаклары...</a:t>
            </a:r>
          </a:p>
          <a:p>
            <a:r>
              <a:rPr lang="tt-RU" dirty="0" smtClean="0">
                <a:solidFill>
                  <a:schemeClr val="accent3">
                    <a:lumMod val="75000"/>
                  </a:schemeClr>
                </a:solidFill>
              </a:rPr>
              <a:t>Су анасы, Шүрәлелеләр белән</a:t>
            </a:r>
          </a:p>
          <a:p>
            <a:r>
              <a:rPr lang="tt-RU" dirty="0" smtClean="0">
                <a:solidFill>
                  <a:schemeClr val="accent3">
                    <a:lumMod val="75000"/>
                  </a:schemeClr>
                </a:solidFill>
              </a:rPr>
              <a:t>Киләчәккә шуннан атлады.”</a:t>
            </a:r>
          </a:p>
          <a:p>
            <a:endParaRPr lang="tt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4071942"/>
            <a:ext cx="34290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tt-RU" dirty="0" smtClean="0"/>
              <a:t>Алты яш</a:t>
            </a:r>
            <a:r>
              <a:rPr lang="ru-RU" dirty="0" err="1" smtClean="0"/>
              <a:t>ь</a:t>
            </a:r>
            <a:r>
              <a:rPr lang="tt-RU" dirty="0" smtClean="0"/>
              <a:t>лек Тукай Кырлай авылына, Сәг</a:t>
            </a:r>
            <a:r>
              <a:rPr lang="ru-RU" dirty="0" err="1" smtClean="0"/>
              <a:t>ъ</a:t>
            </a:r>
            <a:r>
              <a:rPr lang="tt-RU" dirty="0" smtClean="0"/>
              <a:t>ди абзый белән Зөһрә апа гаиләсенә килеп керә.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71538" y="357166"/>
            <a:ext cx="23574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000" b="1" dirty="0" smtClean="0">
                <a:solidFill>
                  <a:schemeClr val="accent1"/>
                </a:solidFill>
              </a:rPr>
              <a:t>Кырлай чоры</a:t>
            </a:r>
          </a:p>
          <a:p>
            <a:r>
              <a:rPr lang="tt-RU" sz="2000" b="1" dirty="0" smtClean="0">
                <a:solidFill>
                  <a:schemeClr val="accent1"/>
                </a:solidFill>
              </a:rPr>
              <a:t>1892 нче ел</a:t>
            </a:r>
            <a:endParaRPr lang="ru-RU" sz="2000" b="1" dirty="0">
              <a:solidFill>
                <a:schemeClr val="accent1"/>
              </a:solidFill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073116" y="2731492"/>
            <a:ext cx="2785032" cy="3494124"/>
          </a:xfrm>
          <a:prstGeom prst="rect">
            <a:avLst/>
          </a:prstGeom>
          <a:noFill/>
        </p:spPr>
      </p:pic>
      <p:pic>
        <p:nvPicPr>
          <p:cNvPr id="7" name="Picture 5" descr="Рисунок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8416" y="1214422"/>
            <a:ext cx="425410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6248" y="714356"/>
            <a:ext cx="3843310" cy="1000132"/>
          </a:xfrm>
        </p:spPr>
        <p:txBody>
          <a:bodyPr>
            <a:noAutofit/>
          </a:bodyPr>
          <a:lstStyle/>
          <a:p>
            <a:pPr>
              <a:spcBef>
                <a:spcPct val="50000"/>
              </a:spcBef>
            </a:pPr>
            <a:r>
              <a:rPr lang="tt-RU" sz="2000" b="0" dirty="0" smtClean="0">
                <a:solidFill>
                  <a:schemeClr val="tx1"/>
                </a:solidFill>
              </a:rPr>
              <a:t>Кырлайдагы тормышы яш</a:t>
            </a:r>
            <a:r>
              <a:rPr lang="ru-RU" sz="2000" b="0" dirty="0" err="1" smtClean="0">
                <a:solidFill>
                  <a:schemeClr val="tx1"/>
                </a:solidFill>
              </a:rPr>
              <a:t>ь</a:t>
            </a:r>
            <a:r>
              <a:rPr lang="tt-RU" sz="2000" b="0" dirty="0" smtClean="0">
                <a:solidFill>
                  <a:schemeClr val="tx1"/>
                </a:solidFill>
              </a:rPr>
              <a:t> Тукайның күңелендә иң җылы истәлекләр калдыра.</a:t>
            </a:r>
            <a:endParaRPr lang="ru-RU" sz="2000" b="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86182" y="5748342"/>
            <a:ext cx="4929222" cy="1109658"/>
          </a:xfrm>
        </p:spPr>
        <p:txBody>
          <a:bodyPr>
            <a:noAutofit/>
          </a:bodyPr>
          <a:lstStyle/>
          <a:p>
            <a:pPr algn="l"/>
            <a:r>
              <a:rPr lang="tt-RU" sz="2000" dirty="0" smtClean="0">
                <a:solidFill>
                  <a:schemeClr val="tx1"/>
                </a:solidFill>
              </a:rPr>
              <a:t>Кырлайдагы Сәгъди абый йорты.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4" name="Picture 15" descr="tuk_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604"/>
            <a:ext cx="3897429" cy="2738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Алсу Халимовна\Desktop\Тукай рәсем\длорп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1928802"/>
            <a:ext cx="4471108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Алсу Халимовна\Desktop\Тукай рәсем\ллл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357562"/>
            <a:ext cx="3357586" cy="334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43372" y="785794"/>
            <a:ext cx="45005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>
                <a:solidFill>
                  <a:schemeClr val="accent3">
                    <a:lumMod val="75000"/>
                  </a:schemeClr>
                </a:solidFill>
              </a:rPr>
              <a:t>“Җаегында булды, Уфасында,</a:t>
            </a:r>
          </a:p>
          <a:p>
            <a:r>
              <a:rPr lang="tt-RU" dirty="0" smtClean="0">
                <a:solidFill>
                  <a:schemeClr val="accent3">
                    <a:lumMod val="75000"/>
                  </a:schemeClr>
                </a:solidFill>
              </a:rPr>
              <a:t>Әстерхан, Петербург яклары...</a:t>
            </a:r>
          </a:p>
          <a:p>
            <a:r>
              <a:rPr lang="tt-RU" dirty="0" smtClean="0">
                <a:solidFill>
                  <a:schemeClr val="accent3">
                    <a:lumMod val="75000"/>
                  </a:schemeClr>
                </a:solidFill>
              </a:rPr>
              <a:t>Һәммәсендә булды, тик Кырлайга</a:t>
            </a:r>
          </a:p>
          <a:p>
            <a:r>
              <a:rPr lang="tt-RU" dirty="0" smtClean="0">
                <a:solidFill>
                  <a:schemeClr val="accent3">
                    <a:lumMod val="75000"/>
                  </a:schemeClr>
                </a:solidFill>
              </a:rPr>
              <a:t>Тиңләшерлек урын тапмады.”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3" name="Picture 4" descr="Сохранить00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3714752"/>
            <a:ext cx="2571768" cy="2616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Сохранить00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2285992"/>
            <a:ext cx="2767641" cy="3050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42910" y="4500570"/>
            <a:ext cx="30718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000" dirty="0" smtClean="0"/>
              <a:t>1895 </a:t>
            </a:r>
            <a:r>
              <a:rPr lang="tt-RU" sz="2000" dirty="0" smtClean="0"/>
              <a:t>елда Габдулла Җаекка, әтисе ягыннан туган Газизә апасы һәм аның ире Галиәсгар җизнәсе янына күчеп килә.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785786" y="0"/>
            <a:ext cx="30003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000" b="1" dirty="0" smtClean="0">
                <a:solidFill>
                  <a:schemeClr val="accent1"/>
                </a:solidFill>
              </a:rPr>
              <a:t>Җаек чоры</a:t>
            </a:r>
          </a:p>
          <a:p>
            <a:r>
              <a:rPr lang="tt-RU" sz="2000" b="1" dirty="0" smtClean="0">
                <a:solidFill>
                  <a:schemeClr val="accent1"/>
                </a:solidFill>
              </a:rPr>
              <a:t>1895 нче ел</a:t>
            </a:r>
            <a:endParaRPr lang="ru-RU" sz="2000" b="1" dirty="0">
              <a:solidFill>
                <a:schemeClr val="accent1"/>
              </a:solidFill>
            </a:endParaRPr>
          </a:p>
        </p:txBody>
      </p:sp>
      <p:pic>
        <p:nvPicPr>
          <p:cNvPr id="8" name="Picture 8" descr="C:\Users\Алсу Халимовна\Desktop\Тукай рәсем\укн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992" y="857232"/>
            <a:ext cx="3280981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43570" y="928670"/>
            <a:ext cx="2928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000" b="1" dirty="0" smtClean="0">
                <a:solidFill>
                  <a:schemeClr val="accent1"/>
                </a:solidFill>
              </a:rPr>
              <a:t>Казан чоры</a:t>
            </a:r>
          </a:p>
          <a:p>
            <a:r>
              <a:rPr lang="tt-RU" sz="2000" b="1" dirty="0" smtClean="0">
                <a:solidFill>
                  <a:schemeClr val="accent1"/>
                </a:solidFill>
              </a:rPr>
              <a:t>1907 нче ел</a:t>
            </a:r>
            <a:endParaRPr lang="ru-RU" sz="2000" b="1" dirty="0">
              <a:solidFill>
                <a:schemeClr val="accent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5286388"/>
            <a:ext cx="76438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1907 елда Г. Тукай ашкынып, “дәртле”, “моңлы”, “нурлы” Казанга кайта.</a:t>
            </a:r>
            <a:r>
              <a:rPr lang="tt-RU" sz="2000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tt-RU" sz="2000" dirty="0" smtClean="0">
                <a:latin typeface="Times New Roman" pitchFamily="18" charset="0"/>
              </a:rPr>
              <a:t>Үз фатиры булмаганга күрә, ул “Болгар” һәм “Амур” кебек кунакханәләрдә яшәргә мәҗбүр булган.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14349" y="1285860"/>
            <a:ext cx="4671668" cy="3071834"/>
          </a:xfrm>
          <a:prstGeom prst="rect">
            <a:avLst/>
          </a:prstGeom>
          <a:noFill/>
        </p:spPr>
      </p:pic>
      <p:pic>
        <p:nvPicPr>
          <p:cNvPr id="5" name="Picture 5" descr="3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00562" y="2428868"/>
            <a:ext cx="4184065" cy="26193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29124" y="1214422"/>
            <a:ext cx="421484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t-RU" dirty="0" smtClean="0"/>
          </a:p>
          <a:p>
            <a:r>
              <a:rPr lang="tt-RU" dirty="0" smtClean="0">
                <a:solidFill>
                  <a:schemeClr val="accent3">
                    <a:lumMod val="75000"/>
                  </a:schemeClr>
                </a:solidFill>
              </a:rPr>
              <a:t>“...Ваемсызлык чире вакытлыча</a:t>
            </a:r>
          </a:p>
          <a:p>
            <a:r>
              <a:rPr lang="tt-RU" dirty="0" smtClean="0">
                <a:solidFill>
                  <a:schemeClr val="accent3">
                    <a:lumMod val="75000"/>
                  </a:schemeClr>
                </a:solidFill>
              </a:rPr>
              <a:t>Оныттырды ана кадерен.</a:t>
            </a:r>
          </a:p>
          <a:p>
            <a:r>
              <a:rPr lang="tt-RU" dirty="0" smtClean="0">
                <a:solidFill>
                  <a:schemeClr val="accent3">
                    <a:lumMod val="75000"/>
                  </a:schemeClr>
                </a:solidFill>
              </a:rPr>
              <a:t>Балкыса да Тукай, соң искәрдек</a:t>
            </a:r>
          </a:p>
          <a:p>
            <a:r>
              <a:rPr lang="tt-RU" dirty="0" smtClean="0">
                <a:solidFill>
                  <a:schemeClr val="accent3">
                    <a:lumMod val="75000"/>
                  </a:schemeClr>
                </a:solidFill>
              </a:rPr>
              <a:t>Мәмдүдәнең изге каберен.</a:t>
            </a:r>
          </a:p>
          <a:p>
            <a:r>
              <a:rPr lang="tt-RU" dirty="0" smtClean="0">
                <a:solidFill>
                  <a:schemeClr val="accent3">
                    <a:lumMod val="75000"/>
                  </a:schemeClr>
                </a:solidFill>
              </a:rPr>
              <a:t>Каннан канга күчкән иман нуры</a:t>
            </a:r>
          </a:p>
          <a:p>
            <a:r>
              <a:rPr lang="tt-RU" dirty="0" smtClean="0">
                <a:solidFill>
                  <a:schemeClr val="accent3">
                    <a:lumMod val="75000"/>
                  </a:schemeClr>
                </a:solidFill>
              </a:rPr>
              <a:t>Бер уята барыбер халыкны.</a:t>
            </a:r>
          </a:p>
          <a:p>
            <a:r>
              <a:rPr lang="tt-RU" dirty="0" smtClean="0">
                <a:solidFill>
                  <a:schemeClr val="accent3">
                    <a:lumMod val="75000"/>
                  </a:schemeClr>
                </a:solidFill>
              </a:rPr>
              <a:t>Вакыт җиле тигезләгән кабер</a:t>
            </a:r>
          </a:p>
          <a:p>
            <a:r>
              <a:rPr lang="tt-RU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t-RU" dirty="0" smtClean="0">
                <a:solidFill>
                  <a:schemeClr val="accent3">
                    <a:lumMod val="75000"/>
                  </a:schemeClr>
                </a:solidFill>
              </a:rPr>
              <a:t>Һәйкәл булып өскә калыкты.</a:t>
            </a:r>
          </a:p>
          <a:p>
            <a:r>
              <a:rPr lang="tt-RU" dirty="0" smtClean="0">
                <a:solidFill>
                  <a:schemeClr val="accent3">
                    <a:lumMod val="75000"/>
                  </a:schemeClr>
                </a:solidFill>
              </a:rPr>
              <a:t>Белә микән ана, сизә микән,</a:t>
            </a:r>
          </a:p>
          <a:p>
            <a:r>
              <a:rPr lang="tt-RU" dirty="0" smtClean="0">
                <a:solidFill>
                  <a:schemeClr val="accent3">
                    <a:lumMod val="75000"/>
                  </a:schemeClr>
                </a:solidFill>
              </a:rPr>
              <a:t>Аннан ятим калган баланың</a:t>
            </a:r>
          </a:p>
          <a:p>
            <a:r>
              <a:rPr lang="tt-RU" dirty="0" smtClean="0">
                <a:solidFill>
                  <a:schemeClr val="accent3">
                    <a:lumMod val="75000"/>
                  </a:schemeClr>
                </a:solidFill>
              </a:rPr>
              <a:t>Горурлыгы булып үскәнлеген</a:t>
            </a:r>
          </a:p>
          <a:p>
            <a:r>
              <a:rPr lang="tt-RU" dirty="0" smtClean="0">
                <a:solidFill>
                  <a:schemeClr val="accent3">
                    <a:lumMod val="75000"/>
                  </a:schemeClr>
                </a:solidFill>
              </a:rPr>
              <a:t>Киң күңелле мәшһүр татарның</a:t>
            </a:r>
            <a:r>
              <a:rPr lang="tt-RU" dirty="0" smtClean="0">
                <a:solidFill>
                  <a:schemeClr val="accent3">
                    <a:lumMod val="75000"/>
                  </a:schemeClr>
                </a:solidFill>
              </a:rPr>
              <a:t>”.</a:t>
            </a:r>
          </a:p>
          <a:p>
            <a:r>
              <a:rPr lang="tt-RU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endParaRPr lang="tt-RU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tt-RU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t-RU" dirty="0" smtClean="0">
                <a:solidFill>
                  <a:schemeClr val="accent3">
                    <a:lumMod val="75000"/>
                  </a:schemeClr>
                </a:solidFill>
              </a:rPr>
              <a:t>                       Алсу Габбасова</a:t>
            </a:r>
            <a:endParaRPr lang="tt-RU" dirty="0" smtClean="0">
              <a:solidFill>
                <a:schemeClr val="accent3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1025" name="Picture 1" descr="C:\Users\UseR7\Downloads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640" y="714355"/>
            <a:ext cx="3900198" cy="52864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29124" y="1285860"/>
            <a:ext cx="3929090" cy="3929090"/>
          </a:xfrm>
        </p:spPr>
        <p:txBody>
          <a:bodyPr>
            <a:noAutofit/>
          </a:bodyPr>
          <a:lstStyle/>
          <a:p>
            <a:pPr algn="ctr"/>
            <a:r>
              <a:rPr lang="ru-RU" sz="2400" b="0" dirty="0" err="1" smtClean="0">
                <a:solidFill>
                  <a:schemeClr val="tx1"/>
                </a:solidFill>
              </a:rPr>
              <a:t>Халкыбызның бөек шагыйре</a:t>
            </a:r>
            <a:r>
              <a:rPr lang="ru-RU" sz="2400" b="0" dirty="0" smtClean="0">
                <a:solidFill>
                  <a:schemeClr val="tx1"/>
                </a:solidFill>
              </a:rPr>
              <a:t> </a:t>
            </a:r>
            <a:r>
              <a:rPr lang="ru-RU" sz="2400" b="0" dirty="0" err="1" smtClean="0">
                <a:solidFill>
                  <a:schemeClr val="tx1"/>
                </a:solidFill>
              </a:rPr>
              <a:t>дөньяда </a:t>
            </a:r>
            <a:r>
              <a:rPr lang="ru-RU" sz="2400" b="0" dirty="0" smtClean="0">
                <a:solidFill>
                  <a:schemeClr val="tx1"/>
                </a:solidFill>
              </a:rPr>
              <a:t>бары тик 27 ел </a:t>
            </a:r>
            <a:r>
              <a:rPr lang="ru-RU" sz="2400" b="0" dirty="0" err="1" smtClean="0">
                <a:solidFill>
                  <a:schemeClr val="tx1"/>
                </a:solidFill>
              </a:rPr>
              <a:t>яшәгән</a:t>
            </a:r>
            <a:r>
              <a:rPr lang="ru-RU" sz="2400" b="0" dirty="0" smtClean="0">
                <a:solidFill>
                  <a:schemeClr val="tx1"/>
                </a:solidFill>
              </a:rPr>
              <a:t>, </a:t>
            </a:r>
            <a:r>
              <a:rPr lang="ru-RU" sz="2400" b="0" dirty="0" err="1" smtClean="0">
                <a:solidFill>
                  <a:schemeClr val="tx1"/>
                </a:solidFill>
              </a:rPr>
              <a:t>нибары</a:t>
            </a:r>
            <a:r>
              <a:rPr lang="ru-RU" sz="2400" b="0" dirty="0" smtClean="0">
                <a:solidFill>
                  <a:schemeClr val="tx1"/>
                </a:solidFill>
              </a:rPr>
              <a:t> 8 ел </a:t>
            </a:r>
            <a:r>
              <a:rPr lang="ru-RU" sz="2400" b="0" dirty="0" err="1" smtClean="0">
                <a:solidFill>
                  <a:schemeClr val="tx1"/>
                </a:solidFill>
              </a:rPr>
              <a:t>иҗат иткән</a:t>
            </a:r>
            <a:r>
              <a:rPr lang="ru-RU" sz="2400" b="0" dirty="0" smtClean="0">
                <a:solidFill>
                  <a:schemeClr val="tx1"/>
                </a:solidFill>
              </a:rPr>
              <a:t>, </a:t>
            </a:r>
            <a:r>
              <a:rPr lang="ru-RU" sz="2400" b="0" dirty="0" err="1" smtClean="0">
                <a:solidFill>
                  <a:schemeClr val="tx1"/>
                </a:solidFill>
              </a:rPr>
              <a:t>ә шулай</a:t>
            </a:r>
            <a:r>
              <a:rPr lang="ru-RU" sz="2400" b="0" dirty="0" smtClean="0">
                <a:solidFill>
                  <a:schemeClr val="tx1"/>
                </a:solidFill>
              </a:rPr>
              <a:t> да </a:t>
            </a:r>
            <a:r>
              <a:rPr lang="ru-RU" sz="2400" b="0" dirty="0" err="1" smtClean="0">
                <a:solidFill>
                  <a:schemeClr val="tx1"/>
                </a:solidFill>
              </a:rPr>
              <a:t>мирас</a:t>
            </a:r>
            <a:r>
              <a:rPr lang="ru-RU" sz="2400" b="0" dirty="0" smtClean="0">
                <a:solidFill>
                  <a:schemeClr val="tx1"/>
                </a:solidFill>
              </a:rPr>
              <a:t> </a:t>
            </a:r>
            <a:r>
              <a:rPr lang="ru-RU" sz="2400" b="0" dirty="0" err="1" smtClean="0">
                <a:solidFill>
                  <a:schemeClr val="tx1"/>
                </a:solidFill>
              </a:rPr>
              <a:t>итеп</a:t>
            </a:r>
            <a:r>
              <a:rPr lang="ru-RU" sz="2400" b="0" dirty="0" smtClean="0">
                <a:solidFill>
                  <a:schemeClr val="tx1"/>
                </a:solidFill>
              </a:rPr>
              <a:t> </a:t>
            </a:r>
            <a:r>
              <a:rPr lang="ru-RU" sz="2400" b="0" dirty="0" err="1" smtClean="0">
                <a:solidFill>
                  <a:schemeClr val="tx1"/>
                </a:solidFill>
              </a:rPr>
              <a:t>гасырларга</a:t>
            </a:r>
            <a:r>
              <a:rPr lang="ru-RU" sz="2400" b="0" dirty="0" smtClean="0">
                <a:solidFill>
                  <a:schemeClr val="tx1"/>
                </a:solidFill>
              </a:rPr>
              <a:t> </a:t>
            </a:r>
            <a:r>
              <a:rPr lang="ru-RU" sz="2400" b="0" dirty="0" err="1" smtClean="0">
                <a:solidFill>
                  <a:schemeClr val="tx1"/>
                </a:solidFill>
              </a:rPr>
              <a:t>җитәрлек рухи</a:t>
            </a:r>
            <a:r>
              <a:rPr lang="ru-RU" sz="2400" b="0" dirty="0" smtClean="0">
                <a:solidFill>
                  <a:schemeClr val="tx1"/>
                </a:solidFill>
              </a:rPr>
              <a:t> </a:t>
            </a:r>
            <a:r>
              <a:rPr lang="ru-RU" sz="2400" b="0" dirty="0" err="1" smtClean="0">
                <a:solidFill>
                  <a:schemeClr val="tx1"/>
                </a:solidFill>
              </a:rPr>
              <a:t>байлык</a:t>
            </a:r>
            <a:r>
              <a:rPr lang="ru-RU" sz="2400" b="0" dirty="0" smtClean="0">
                <a:solidFill>
                  <a:schemeClr val="tx1"/>
                </a:solidFill>
              </a:rPr>
              <a:t> </a:t>
            </a:r>
            <a:r>
              <a:rPr lang="ru-RU" sz="2400" b="0" dirty="0" err="1" smtClean="0">
                <a:solidFill>
                  <a:schemeClr val="tx1"/>
                </a:solidFill>
              </a:rPr>
              <a:t>калдырган</a:t>
            </a:r>
            <a:r>
              <a:rPr lang="ru-RU" sz="2400" b="0" dirty="0" smtClean="0">
                <a:solidFill>
                  <a:schemeClr val="tx1"/>
                </a:solidFill>
              </a:rPr>
              <a:t>.</a:t>
            </a:r>
            <a:endParaRPr lang="ru-RU" sz="2400" b="0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928670"/>
            <a:ext cx="3644888" cy="5043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kitaplar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71612"/>
            <a:ext cx="4635040" cy="4793648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2066" y="1643050"/>
            <a:ext cx="3571900" cy="4214842"/>
          </a:xfrm>
        </p:spPr>
        <p:txBody>
          <a:bodyPr>
            <a:noAutofit/>
          </a:bodyPr>
          <a:lstStyle/>
          <a:p>
            <a:r>
              <a:rPr lang="ru-RU" sz="2000" dirty="0" err="1" smtClean="0">
                <a:solidFill>
                  <a:schemeClr val="tx1"/>
                </a:solidFill>
              </a:rPr>
              <a:t>Г.Тукайның әсәрләре туган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якка</a:t>
            </a:r>
            <a:r>
              <a:rPr lang="ru-RU" sz="2000" dirty="0" smtClean="0">
                <a:solidFill>
                  <a:schemeClr val="tx1"/>
                </a:solidFill>
              </a:rPr>
              <a:t>, </a:t>
            </a:r>
            <a:r>
              <a:rPr lang="ru-RU" sz="2000" dirty="0" err="1" smtClean="0">
                <a:solidFill>
                  <a:schemeClr val="tx1"/>
                </a:solidFill>
              </a:rPr>
              <a:t>аның табигатенә тирән мәхәббәт белән сугарылган</a:t>
            </a:r>
            <a:r>
              <a:rPr lang="ru-RU" sz="2000" dirty="0" smtClean="0">
                <a:solidFill>
                  <a:schemeClr val="tx1"/>
                </a:solidFill>
              </a:rPr>
              <a:t>, </a:t>
            </a:r>
            <a:r>
              <a:rPr lang="ru-RU" sz="2000" dirty="0" err="1" smtClean="0">
                <a:solidFill>
                  <a:schemeClr val="tx1"/>
                </a:solidFill>
              </a:rPr>
              <a:t>аның буыннан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буынга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күчкән иҗади мирасы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балаларда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туган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йортка</a:t>
            </a:r>
            <a:r>
              <a:rPr lang="ru-RU" sz="2000" dirty="0" smtClean="0">
                <a:solidFill>
                  <a:schemeClr val="tx1"/>
                </a:solidFill>
              </a:rPr>
              <a:t>, </a:t>
            </a:r>
            <a:r>
              <a:rPr lang="ru-RU" sz="2000" dirty="0" err="1" smtClean="0">
                <a:solidFill>
                  <a:schemeClr val="tx1"/>
                </a:solidFill>
              </a:rPr>
              <a:t>туган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җиргә мәхәббәт һәм </a:t>
            </a:r>
            <a:r>
              <a:rPr lang="ru-RU" sz="2000" dirty="0" smtClean="0">
                <a:solidFill>
                  <a:schemeClr val="tx1"/>
                </a:solidFill>
              </a:rPr>
              <a:t>сак </a:t>
            </a:r>
            <a:r>
              <a:rPr lang="ru-RU" sz="2000" dirty="0" err="1" smtClean="0">
                <a:solidFill>
                  <a:schemeClr val="tx1"/>
                </a:solidFill>
              </a:rPr>
              <a:t>караш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тәрбияли</a:t>
            </a:r>
            <a:r>
              <a:rPr lang="ru-RU" sz="2000" dirty="0" smtClean="0">
                <a:solidFill>
                  <a:schemeClr val="tx1"/>
                </a:solidFill>
              </a:rPr>
              <a:t>, тир </a:t>
            </a:r>
            <a:r>
              <a:rPr lang="ru-RU" sz="2000" dirty="0" err="1" smtClean="0">
                <a:solidFill>
                  <a:schemeClr val="tx1"/>
                </a:solidFill>
              </a:rPr>
              <a:t>түгелгән хезмәтне</a:t>
            </a:r>
            <a:r>
              <a:rPr lang="ru-RU" sz="2000" dirty="0" smtClean="0">
                <a:solidFill>
                  <a:schemeClr val="tx1"/>
                </a:solidFill>
              </a:rPr>
              <a:t>, </a:t>
            </a:r>
            <a:r>
              <a:rPr lang="ru-RU" sz="2000" dirty="0" err="1" smtClean="0">
                <a:solidFill>
                  <a:schemeClr val="tx1"/>
                </a:solidFill>
              </a:rPr>
              <a:t>сабырлыкны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бәяләргә </a:t>
            </a:r>
            <a:r>
              <a:rPr lang="ru-RU" sz="2000" dirty="0" smtClean="0">
                <a:solidFill>
                  <a:schemeClr val="tx1"/>
                </a:solidFill>
              </a:rPr>
              <a:t>, </a:t>
            </a:r>
            <a:r>
              <a:rPr lang="ru-RU" sz="2000" dirty="0" err="1" smtClean="0">
                <a:solidFill>
                  <a:schemeClr val="tx1"/>
                </a:solidFill>
              </a:rPr>
              <a:t>туган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</a:rPr>
              <a:t>халкының </a:t>
            </a:r>
            <a:r>
              <a:rPr lang="ru-RU" dirty="0" err="1" smtClean="0">
                <a:solidFill>
                  <a:schemeClr val="tx1"/>
                </a:solidFill>
              </a:rPr>
              <a:t>гореф-гадәтләрен</a:t>
            </a:r>
            <a:r>
              <a:rPr lang="ru-RU" sz="2000" dirty="0" err="1" smtClean="0">
                <a:solidFill>
                  <a:schemeClr val="tx1"/>
                </a:solidFill>
              </a:rPr>
              <a:t> өйрәтә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</a:p>
          <a:p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357166"/>
            <a:ext cx="77867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Г.Тукай – </a:t>
            </a:r>
            <a:r>
              <a:rPr lang="ru-RU" sz="2000" dirty="0" err="1" smtClean="0"/>
              <a:t>безнең буын</a:t>
            </a:r>
            <a:r>
              <a:rPr lang="ru-RU" sz="2000" dirty="0" smtClean="0"/>
              <a:t> </a:t>
            </a:r>
            <a:r>
              <a:rPr lang="ru-RU" sz="2000" dirty="0" err="1" smtClean="0"/>
              <a:t>балаларының   иң яраткан</a:t>
            </a:r>
            <a:r>
              <a:rPr lang="ru-RU" sz="2000" dirty="0" smtClean="0"/>
              <a:t> </a:t>
            </a:r>
            <a:r>
              <a:rPr lang="ru-RU" sz="2000" dirty="0" err="1" smtClean="0"/>
              <a:t>шагыйре</a:t>
            </a:r>
            <a:r>
              <a:rPr lang="ru-RU" sz="2000" dirty="0" smtClean="0"/>
              <a:t>. Без </a:t>
            </a:r>
            <a:r>
              <a:rPr lang="ru-RU" sz="2000" dirty="0" err="1" smtClean="0"/>
              <a:t>аның шигырьләрен</a:t>
            </a:r>
            <a:r>
              <a:rPr lang="ru-RU" sz="2000" dirty="0" smtClean="0"/>
              <a:t>, </a:t>
            </a:r>
            <a:r>
              <a:rPr lang="ru-RU" sz="2000" dirty="0" err="1" smtClean="0"/>
              <a:t>әкиятләрен яттан</a:t>
            </a:r>
            <a:r>
              <a:rPr lang="ru-RU" sz="2000" dirty="0" smtClean="0"/>
              <a:t> </a:t>
            </a:r>
            <a:r>
              <a:rPr lang="ru-RU" sz="2000" dirty="0" err="1" smtClean="0"/>
              <a:t>сөйлибез</a:t>
            </a:r>
            <a:r>
              <a:rPr lang="ru-RU" sz="2000" dirty="0" smtClean="0"/>
              <a:t>, </a:t>
            </a:r>
            <a:r>
              <a:rPr lang="ru-RU" sz="2000" dirty="0" err="1" smtClean="0"/>
              <a:t>көйгә салынганнарын</a:t>
            </a:r>
            <a:r>
              <a:rPr lang="ru-RU" sz="2000" dirty="0" smtClean="0"/>
              <a:t> </a:t>
            </a:r>
            <a:r>
              <a:rPr lang="ru-RU" sz="2000" dirty="0" err="1" smtClean="0"/>
              <a:t>җырлыйбыз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500043"/>
            <a:ext cx="78581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Г.Тукай </a:t>
            </a:r>
            <a:r>
              <a:rPr lang="ru-RU" dirty="0" err="1" smtClean="0"/>
              <a:t>әсәрләре балаларның характерында</a:t>
            </a:r>
            <a:r>
              <a:rPr lang="ru-RU" dirty="0" smtClean="0"/>
              <a:t> </a:t>
            </a:r>
            <a:r>
              <a:rPr lang="ru-RU" dirty="0" err="1" smtClean="0"/>
              <a:t>хезмәт сөючәнлек</a:t>
            </a:r>
            <a:r>
              <a:rPr lang="ru-RU" dirty="0" smtClean="0"/>
              <a:t>, </a:t>
            </a:r>
            <a:r>
              <a:rPr lang="ru-RU" dirty="0" err="1" smtClean="0"/>
              <a:t>намуслылык</a:t>
            </a:r>
            <a:r>
              <a:rPr lang="ru-RU" dirty="0" smtClean="0"/>
              <a:t>, </a:t>
            </a:r>
            <a:r>
              <a:rPr lang="ru-RU" dirty="0" err="1" smtClean="0"/>
              <a:t>көчлелек</a:t>
            </a:r>
            <a:r>
              <a:rPr lang="ru-RU" dirty="0" smtClean="0"/>
              <a:t>, </a:t>
            </a:r>
            <a:r>
              <a:rPr lang="ru-RU" dirty="0" err="1" smtClean="0"/>
              <a:t>горурлык</a:t>
            </a:r>
            <a:r>
              <a:rPr lang="ru-RU" dirty="0" smtClean="0"/>
              <a:t>, </a:t>
            </a:r>
            <a:r>
              <a:rPr lang="ru-RU" dirty="0" err="1" smtClean="0"/>
              <a:t>җаваплылык кебек</a:t>
            </a:r>
            <a:r>
              <a:rPr lang="ru-RU" dirty="0" smtClean="0"/>
              <a:t> </a:t>
            </a:r>
            <a:r>
              <a:rPr lang="ru-RU" dirty="0" err="1" smtClean="0"/>
              <a:t>кыйммәтле сыйфатларны</a:t>
            </a:r>
            <a:r>
              <a:rPr lang="ru-RU" dirty="0" smtClean="0"/>
              <a:t> </a:t>
            </a:r>
            <a:r>
              <a:rPr lang="ru-RU" dirty="0" err="1" smtClean="0"/>
              <a:t>формалаштыруда</a:t>
            </a:r>
            <a:r>
              <a:rPr lang="ru-RU" dirty="0" smtClean="0"/>
              <a:t> </a:t>
            </a:r>
            <a:r>
              <a:rPr lang="ru-RU" dirty="0" err="1" smtClean="0"/>
              <a:t>ярдәм итә</a:t>
            </a:r>
            <a:r>
              <a:rPr lang="ru-RU" dirty="0" smtClean="0"/>
              <a:t>, </a:t>
            </a:r>
            <a:r>
              <a:rPr lang="ru-RU" dirty="0" err="1" smtClean="0"/>
              <a:t>белем</a:t>
            </a:r>
            <a:r>
              <a:rPr lang="ru-RU" dirty="0" smtClean="0"/>
              <a:t> </a:t>
            </a:r>
            <a:r>
              <a:rPr lang="ru-RU" dirty="0" err="1" smtClean="0"/>
              <a:t>алуга</a:t>
            </a:r>
            <a:r>
              <a:rPr lang="ru-RU" dirty="0" smtClean="0"/>
              <a:t> </a:t>
            </a:r>
            <a:r>
              <a:rPr lang="ru-RU" dirty="0" err="1" smtClean="0"/>
              <a:t>кызыксынуларын</a:t>
            </a:r>
            <a:r>
              <a:rPr lang="ru-RU" dirty="0" smtClean="0"/>
              <a:t> арттыра,</a:t>
            </a:r>
            <a:r>
              <a:rPr lang="ru-RU" dirty="0" err="1" smtClean="0"/>
              <a:t>өлкәннәргә хөрмәтле</a:t>
            </a:r>
            <a:r>
              <a:rPr lang="ru-RU" dirty="0" smtClean="0"/>
              <a:t>, </a:t>
            </a:r>
            <a:r>
              <a:rPr lang="ru-RU" dirty="0" err="1" smtClean="0"/>
              <a:t>киң күңелле һәм ярдәмчел булырга</a:t>
            </a:r>
            <a:r>
              <a:rPr lang="ru-RU" dirty="0" smtClean="0"/>
              <a:t> </a:t>
            </a:r>
            <a:r>
              <a:rPr lang="ru-RU" dirty="0" err="1" smtClean="0"/>
              <a:t>өйрәтә</a:t>
            </a:r>
            <a:r>
              <a:rPr lang="ru-RU" dirty="0" smtClean="0"/>
              <a:t>.</a:t>
            </a: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000240"/>
            <a:ext cx="5405513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10" descr="m_b699296f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638578">
            <a:off x="6215074" y="2000240"/>
            <a:ext cx="2301481" cy="3068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m_620d70e5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21286683">
            <a:off x="5500694" y="4551364"/>
            <a:ext cx="1533627" cy="22039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428605"/>
            <a:ext cx="8101042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tt-RU" dirty="0" smtClean="0"/>
              <a:t/>
            </a:r>
            <a:br>
              <a:rPr lang="tt-RU" dirty="0" smtClean="0"/>
            </a:br>
            <a:r>
              <a:rPr lang="tt-RU" dirty="0" smtClean="0"/>
              <a:t/>
            </a:r>
            <a:br>
              <a:rPr lang="tt-RU" dirty="0" smtClean="0"/>
            </a:br>
            <a:r>
              <a:rPr lang="tt-RU" sz="3100" dirty="0" smtClean="0"/>
              <a:t>Тукай — XX гасыр татар поэзиясенең нигезе, алтын баганасы</a:t>
            </a:r>
            <a:endParaRPr lang="ru-RU" sz="31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2000240"/>
            <a:ext cx="4071966" cy="4429156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Г. Тукай – </a:t>
            </a:r>
            <a:r>
              <a:rPr lang="ru-RU" sz="4400" dirty="0" err="1" smtClean="0">
                <a:solidFill>
                  <a:schemeClr val="tx1"/>
                </a:solidFill>
              </a:rPr>
              <a:t>үз ватанына</a:t>
            </a:r>
            <a:r>
              <a:rPr lang="ru-RU" sz="4400" dirty="0" smtClean="0">
                <a:solidFill>
                  <a:schemeClr val="tx1"/>
                </a:solidFill>
              </a:rPr>
              <a:t>, </a:t>
            </a:r>
            <a:r>
              <a:rPr lang="ru-RU" sz="4400" dirty="0" err="1" smtClean="0">
                <a:solidFill>
                  <a:schemeClr val="tx1"/>
                </a:solidFill>
              </a:rPr>
              <a:t>туган</a:t>
            </a:r>
            <a:r>
              <a:rPr lang="ru-RU" sz="4400" dirty="0" smtClean="0">
                <a:solidFill>
                  <a:schemeClr val="tx1"/>
                </a:solidFill>
              </a:rPr>
              <a:t> </a:t>
            </a:r>
            <a:r>
              <a:rPr lang="ru-RU" sz="4400" dirty="0" err="1" smtClean="0">
                <a:solidFill>
                  <a:schemeClr val="tx1"/>
                </a:solidFill>
              </a:rPr>
              <a:t>теленә</a:t>
            </a:r>
            <a:r>
              <a:rPr lang="ru-RU" sz="4400" dirty="0" smtClean="0">
                <a:solidFill>
                  <a:schemeClr val="tx1"/>
                </a:solidFill>
              </a:rPr>
              <a:t>, </a:t>
            </a:r>
            <a:r>
              <a:rPr lang="ru-RU" sz="4400" dirty="0" err="1" smtClean="0">
                <a:solidFill>
                  <a:schemeClr val="tx1"/>
                </a:solidFill>
              </a:rPr>
              <a:t>халкына</a:t>
            </a:r>
            <a:r>
              <a:rPr lang="ru-RU" sz="4400" dirty="0" smtClean="0">
                <a:solidFill>
                  <a:schemeClr val="tx1"/>
                </a:solidFill>
              </a:rPr>
              <a:t> </a:t>
            </a:r>
            <a:r>
              <a:rPr lang="ru-RU" sz="4400" dirty="0" err="1" smtClean="0">
                <a:solidFill>
                  <a:schemeClr val="tx1"/>
                </a:solidFill>
              </a:rPr>
              <a:t>чын</a:t>
            </a:r>
            <a:r>
              <a:rPr lang="ru-RU" sz="4400" dirty="0" smtClean="0">
                <a:solidFill>
                  <a:schemeClr val="tx1"/>
                </a:solidFill>
              </a:rPr>
              <a:t> </a:t>
            </a:r>
            <a:r>
              <a:rPr lang="ru-RU" sz="4400" dirty="0" err="1" smtClean="0">
                <a:solidFill>
                  <a:schemeClr val="tx1"/>
                </a:solidFill>
              </a:rPr>
              <a:t>күңелдән бирелгән шагыйрь</a:t>
            </a:r>
            <a:r>
              <a:rPr lang="ru-RU" sz="4400" dirty="0" smtClean="0">
                <a:solidFill>
                  <a:schemeClr val="tx1"/>
                </a:solidFill>
              </a:rPr>
              <a:t>. </a:t>
            </a:r>
          </a:p>
          <a:p>
            <a:pPr algn="ctr"/>
            <a:r>
              <a:rPr lang="ru-RU" sz="4400" dirty="0" err="1" smtClean="0">
                <a:solidFill>
                  <a:schemeClr val="tx1"/>
                </a:solidFill>
              </a:rPr>
              <a:t>Ул</a:t>
            </a:r>
            <a:r>
              <a:rPr lang="ru-RU" sz="4400" dirty="0" smtClean="0">
                <a:solidFill>
                  <a:schemeClr val="tx1"/>
                </a:solidFill>
              </a:rPr>
              <a:t> </a:t>
            </a:r>
            <a:r>
              <a:rPr lang="ru-RU" sz="4400" dirty="0" err="1" smtClean="0">
                <a:solidFill>
                  <a:schemeClr val="tx1"/>
                </a:solidFill>
              </a:rPr>
              <a:t>халкыбызны</a:t>
            </a:r>
            <a:r>
              <a:rPr lang="ru-RU" sz="4400" dirty="0" smtClean="0">
                <a:solidFill>
                  <a:schemeClr val="tx1"/>
                </a:solidFill>
              </a:rPr>
              <a:t>, </a:t>
            </a:r>
            <a:r>
              <a:rPr lang="ru-RU" sz="4400" dirty="0" err="1" smtClean="0">
                <a:solidFill>
                  <a:schemeClr val="tx1"/>
                </a:solidFill>
              </a:rPr>
              <a:t>аның хезмәтен, гореф-гадәтләрен, </a:t>
            </a:r>
            <a:r>
              <a:rPr lang="ru-RU" sz="4400" dirty="0" smtClean="0">
                <a:solidFill>
                  <a:schemeClr val="tx1"/>
                </a:solidFill>
              </a:rPr>
              <a:t>бай </a:t>
            </a:r>
            <a:r>
              <a:rPr lang="ru-RU" sz="4400" dirty="0" err="1" smtClean="0">
                <a:solidFill>
                  <a:schemeClr val="tx1"/>
                </a:solidFill>
              </a:rPr>
              <a:t>телен</a:t>
            </a:r>
            <a:r>
              <a:rPr lang="ru-RU" sz="4400" dirty="0" smtClean="0">
                <a:solidFill>
                  <a:schemeClr val="tx1"/>
                </a:solidFill>
              </a:rPr>
              <a:t>, </a:t>
            </a:r>
            <a:r>
              <a:rPr lang="ru-RU" sz="4400" dirty="0" err="1" smtClean="0">
                <a:solidFill>
                  <a:schemeClr val="tx1"/>
                </a:solidFill>
              </a:rPr>
              <a:t>сәнгатен чын</a:t>
            </a:r>
            <a:r>
              <a:rPr lang="ru-RU" sz="4400" dirty="0" smtClean="0">
                <a:solidFill>
                  <a:schemeClr val="tx1"/>
                </a:solidFill>
              </a:rPr>
              <a:t> </a:t>
            </a:r>
            <a:r>
              <a:rPr lang="ru-RU" sz="4400" dirty="0" err="1" smtClean="0">
                <a:solidFill>
                  <a:schemeClr val="tx1"/>
                </a:solidFill>
              </a:rPr>
              <a:t>күңелдән яраткан</a:t>
            </a:r>
            <a:r>
              <a:rPr lang="ru-RU" sz="4400" dirty="0" smtClean="0">
                <a:solidFill>
                  <a:schemeClr val="tx1"/>
                </a:solidFill>
              </a:rPr>
              <a:t> </a:t>
            </a:r>
            <a:r>
              <a:rPr lang="ru-RU" sz="4400" dirty="0" err="1" smtClean="0">
                <a:solidFill>
                  <a:schemeClr val="tx1"/>
                </a:solidFill>
              </a:rPr>
              <a:t>һәм үзенең иҗатында </a:t>
            </a:r>
            <a:r>
              <a:rPr lang="ru-RU" sz="4400" dirty="0" smtClean="0">
                <a:solidFill>
                  <a:schemeClr val="tx1"/>
                </a:solidFill>
              </a:rPr>
              <a:t>да </a:t>
            </a:r>
            <a:r>
              <a:rPr lang="ru-RU" sz="4400" dirty="0" err="1" smtClean="0">
                <a:solidFill>
                  <a:schemeClr val="tx1"/>
                </a:solidFill>
              </a:rPr>
              <a:t>чагылдырган</a:t>
            </a:r>
            <a:r>
              <a:rPr lang="ru-RU" sz="4400" dirty="0" smtClean="0">
                <a:solidFill>
                  <a:schemeClr val="tx1"/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2050" name="Picture 2" descr="C:\Users\Летка\Desktop\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5" y="1428736"/>
            <a:ext cx="3832617" cy="4963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571480"/>
            <a:ext cx="72152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</a:t>
            </a:r>
            <a:r>
              <a:rPr lang="ru-RU" dirty="0" err="1" smtClean="0"/>
              <a:t>Үзенең кыска</a:t>
            </a:r>
            <a:r>
              <a:rPr lang="ru-RU" dirty="0" smtClean="0"/>
              <a:t> </a:t>
            </a:r>
            <a:r>
              <a:rPr lang="ru-RU" dirty="0" err="1" smtClean="0"/>
              <a:t>гына</a:t>
            </a:r>
            <a:r>
              <a:rPr lang="ru-RU" dirty="0" smtClean="0"/>
              <a:t> </a:t>
            </a:r>
            <a:r>
              <a:rPr lang="ru-RU" dirty="0" err="1" smtClean="0"/>
              <a:t>гомерен</a:t>
            </a:r>
            <a:r>
              <a:rPr lang="ru-RU" dirty="0" smtClean="0"/>
              <a:t> Тукай </a:t>
            </a:r>
            <a:r>
              <a:rPr lang="ru-RU" dirty="0" err="1" smtClean="0"/>
              <a:t>халкына</a:t>
            </a:r>
            <a:r>
              <a:rPr lang="ru-RU" dirty="0" smtClean="0"/>
              <a:t> </a:t>
            </a:r>
            <a:r>
              <a:rPr lang="ru-RU" dirty="0" err="1" smtClean="0"/>
              <a:t>багышлады</a:t>
            </a:r>
            <a:r>
              <a:rPr lang="ru-RU" dirty="0" smtClean="0"/>
              <a:t>, </a:t>
            </a:r>
            <a:r>
              <a:rPr lang="ru-RU" dirty="0" err="1" smtClean="0"/>
              <a:t>аның бөеклегенә </a:t>
            </a:r>
            <a:r>
              <a:rPr lang="ru-RU" dirty="0" smtClean="0"/>
              <a:t>дан </a:t>
            </a:r>
            <a:r>
              <a:rPr lang="ru-RU" dirty="0" err="1" smtClean="0"/>
              <a:t>җырлады</a:t>
            </a:r>
            <a:r>
              <a:rPr lang="ru-RU" dirty="0" smtClean="0"/>
              <a:t>. </a:t>
            </a:r>
            <a:r>
              <a:rPr lang="ru-RU" dirty="0" err="1" smtClean="0"/>
              <a:t>Шуңа күрә халык</a:t>
            </a:r>
            <a:r>
              <a:rPr lang="ru-RU" dirty="0" smtClean="0"/>
              <a:t> </a:t>
            </a:r>
            <a:r>
              <a:rPr lang="ru-RU" dirty="0" err="1" smtClean="0"/>
              <a:t>аны</a:t>
            </a:r>
            <a:r>
              <a:rPr lang="ru-RU" dirty="0" smtClean="0"/>
              <a:t> </a:t>
            </a:r>
            <a:r>
              <a:rPr lang="ru-RU" dirty="0" err="1" smtClean="0"/>
              <a:t>үз җырчысы, үз шагыйре</a:t>
            </a:r>
            <a:r>
              <a:rPr lang="ru-RU" dirty="0" smtClean="0"/>
              <a:t> </a:t>
            </a:r>
            <a:r>
              <a:rPr lang="ru-RU" dirty="0" err="1" smtClean="0"/>
              <a:t>итеп</a:t>
            </a:r>
            <a:r>
              <a:rPr lang="ru-RU" dirty="0" smtClean="0"/>
              <a:t> кабул </a:t>
            </a:r>
            <a:r>
              <a:rPr lang="ru-RU" dirty="0" err="1" smtClean="0"/>
              <a:t>итте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6" descr="6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14414" y="1857364"/>
            <a:ext cx="3737376" cy="346345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143504" y="2143116"/>
            <a:ext cx="34290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tt-RU" dirty="0" smtClean="0"/>
              <a:t>   Үлем түшәгендә ятканда да Г. Тукай үзенең чын мәг</a:t>
            </a:r>
            <a:r>
              <a:rPr lang="ru-RU" dirty="0" err="1" smtClean="0"/>
              <a:t>ъ</a:t>
            </a:r>
            <a:r>
              <a:rPr lang="tt-RU" dirty="0" smtClean="0"/>
              <a:t>нәсендә шагыйр</a:t>
            </a:r>
            <a:r>
              <a:rPr lang="ru-RU" dirty="0" err="1" smtClean="0"/>
              <a:t>ь</a:t>
            </a:r>
            <a:r>
              <a:rPr lang="tt-RU" dirty="0" smtClean="0"/>
              <a:t> һәм үз халкының патриоты икәнлеген исбат итте. Соңгы минутларда да ул халкы өчен җитәрлек эш башкара алмавына көенә.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214414" y="5643578"/>
            <a:ext cx="335758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tt-RU" dirty="0" smtClean="0"/>
              <a:t>1913 ел, 1 апрел</a:t>
            </a:r>
            <a:r>
              <a:rPr lang="ru-RU" dirty="0" err="1" smtClean="0"/>
              <a:t>ь</a:t>
            </a:r>
            <a:r>
              <a:rPr lang="ru-RU" dirty="0" smtClean="0"/>
              <a:t> </a:t>
            </a:r>
          </a:p>
          <a:p>
            <a:pPr>
              <a:spcBef>
                <a:spcPct val="50000"/>
              </a:spcBef>
            </a:pPr>
            <a:r>
              <a:rPr lang="ru-RU" dirty="0" err="1" smtClean="0"/>
              <a:t>(соңгы фоторәсеме</a:t>
            </a:r>
            <a:r>
              <a:rPr lang="ru-RU" dirty="0" smtClean="0"/>
              <a:t>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Летка\Desktop\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571479"/>
            <a:ext cx="6500858" cy="4329571"/>
          </a:xfrm>
          <a:prstGeom prst="rect">
            <a:avLst/>
          </a:prstGeom>
          <a:noFill/>
        </p:spPr>
      </p:pic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1500166" y="5143512"/>
            <a:ext cx="600079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Times New Roman" pitchFamily="18" charset="0"/>
                <a:cs typeface="Times New Roman" pitchFamily="18" charset="0"/>
              </a:rPr>
              <a:t>Даны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Times New Roman" pitchFamily="18" charset="0"/>
                <a:cs typeface="Times New Roman" pitchFamily="18" charset="0"/>
              </a:rPr>
              <a:t>барның җирдә җыры булыр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Times New Roman" pitchFamily="18" charset="0"/>
                <a:cs typeface="Times New Roman" pitchFamily="18" charset="0"/>
              </a:rPr>
              <a:t>Бәйрәмнәре булыр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Times New Roman" pitchFamily="18" charset="0"/>
                <a:cs typeface="Times New Roman" pitchFamily="18" charset="0"/>
              </a:rPr>
              <a:t>мәңгегә.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Times New Roman" pitchFamily="18" charset="0"/>
                <a:cs typeface="Times New Roman" pitchFamily="18" charset="0"/>
              </a:rPr>
              <a:t>Без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Times New Roman" pitchFamily="18" charset="0"/>
                <a:cs typeface="Times New Roman" pitchFamily="18" charset="0"/>
              </a:rPr>
              <a:t>бәхетле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Times New Roman" pitchFamily="18" charset="0"/>
                <a:cs typeface="Times New Roman" pitchFamily="18" charset="0"/>
              </a:rPr>
              <a:t>без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Times New Roman" pitchFamily="18" charset="0"/>
                <a:cs typeface="Times New Roman" pitchFamily="18" charset="0"/>
              </a:rPr>
              <a:t>шагыйрьле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Times New Roman" pitchFamily="18" charset="0"/>
                <a:cs typeface="Times New Roman" pitchFamily="18" charset="0"/>
              </a:rPr>
              <a:t>халык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Times New Roman" pitchFamily="18" charset="0"/>
                <a:cs typeface="Times New Roman" pitchFamily="18" charset="0"/>
              </a:rPr>
              <a:t>Без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Times New Roman" pitchFamily="18" charset="0"/>
                <a:cs typeface="Times New Roman" pitchFamily="18" charset="0"/>
              </a:rPr>
              <a:t>Тукайлы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Times New Roman" pitchFamily="18" charset="0"/>
                <a:cs typeface="Times New Roman" pitchFamily="18" charset="0"/>
              </a:rPr>
              <a:t>халык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Times New Roman" pitchFamily="18" charset="0"/>
                <a:cs typeface="Times New Roman" pitchFamily="18" charset="0"/>
              </a:rPr>
              <a:t>мәңгегә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428605"/>
            <a:ext cx="82868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Тукай </a:t>
            </a:r>
            <a:r>
              <a:rPr lang="ru-RU" sz="2400" dirty="0" err="1" smtClean="0"/>
              <a:t>биографиясе</a:t>
            </a:r>
            <a:r>
              <a:rPr lang="ru-RU" sz="2400" dirty="0" smtClean="0"/>
              <a:t> — </a:t>
            </a:r>
            <a:r>
              <a:rPr lang="ru-RU" sz="2400" dirty="0" err="1" smtClean="0"/>
              <a:t>дөнья әдәбияты тарихындагы</a:t>
            </a:r>
            <a:r>
              <a:rPr lang="ru-RU" sz="2400" dirty="0" smtClean="0"/>
              <a:t> </a:t>
            </a:r>
            <a:r>
              <a:rPr lang="ru-RU" sz="2400" dirty="0" err="1" smtClean="0"/>
              <a:t>иң драматик</a:t>
            </a:r>
            <a:r>
              <a:rPr lang="ru-RU" sz="2400" dirty="0" smtClean="0"/>
              <a:t> </a:t>
            </a:r>
            <a:r>
              <a:rPr lang="ru-RU" sz="2400" dirty="0" err="1" smtClean="0"/>
              <a:t>биографияләрнең </a:t>
            </a:r>
            <a:r>
              <a:rPr lang="ru-RU" sz="2400" dirty="0" smtClean="0"/>
              <a:t>берсе. </a:t>
            </a:r>
            <a:r>
              <a:rPr lang="ru-RU" sz="2400" dirty="0" err="1" smtClean="0"/>
              <a:t>Шагыйрь</a:t>
            </a:r>
            <a:r>
              <a:rPr lang="ru-RU" sz="2400" dirty="0" smtClean="0"/>
              <a:t> </a:t>
            </a:r>
            <a:r>
              <a:rPr lang="ru-RU" sz="2400" dirty="0" err="1" smtClean="0"/>
              <a:t>узган</a:t>
            </a:r>
            <a:r>
              <a:rPr lang="ru-RU" sz="2400" dirty="0" smtClean="0"/>
              <a:t> </a:t>
            </a:r>
            <a:r>
              <a:rPr lang="ru-RU" sz="2400" dirty="0" err="1" smtClean="0"/>
              <a:t>юл</a:t>
            </a:r>
            <a:r>
              <a:rPr lang="ru-RU" sz="2400" dirty="0" smtClean="0"/>
              <a:t> </a:t>
            </a:r>
            <a:r>
              <a:rPr lang="ru-RU" sz="2400" dirty="0" err="1" smtClean="0"/>
              <a:t>озын</a:t>
            </a:r>
            <a:r>
              <a:rPr lang="ru-RU" sz="2400" dirty="0" smtClean="0"/>
              <a:t> </a:t>
            </a:r>
            <a:r>
              <a:rPr lang="ru-RU" sz="2400" dirty="0" err="1" smtClean="0"/>
              <a:t>түгел.</a:t>
            </a:r>
            <a:r>
              <a:rPr lang="ru-RU" sz="2400" dirty="0" smtClean="0"/>
              <a:t>  </a:t>
            </a:r>
            <a:r>
              <a:rPr lang="ru-RU" sz="2400" dirty="0" err="1" smtClean="0"/>
              <a:t>Ләкин ул</a:t>
            </a:r>
            <a:r>
              <a:rPr lang="ru-RU" sz="2400" dirty="0" smtClean="0"/>
              <a:t> </a:t>
            </a:r>
            <a:r>
              <a:rPr lang="ru-RU" sz="2400" dirty="0" err="1" smtClean="0"/>
              <a:t>юллар</a:t>
            </a:r>
            <a:r>
              <a:rPr lang="ru-RU" sz="2400" dirty="0" smtClean="0"/>
              <a:t> </a:t>
            </a:r>
            <a:r>
              <a:rPr lang="ru-RU" sz="2400" dirty="0" err="1" smtClean="0"/>
              <a:t>ятимлектә</a:t>
            </a:r>
            <a:r>
              <a:rPr lang="ru-RU" sz="2400" dirty="0" smtClean="0"/>
              <a:t> </a:t>
            </a:r>
            <a:r>
              <a:rPr lang="tt-RU" sz="2400" dirty="0" smtClean="0"/>
              <a:t> үткән.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28" name="Нашивка 4"/>
          <p:cNvSpPr/>
          <p:nvPr/>
        </p:nvSpPr>
        <p:spPr>
          <a:xfrm>
            <a:off x="4280263" y="3303970"/>
            <a:ext cx="583475" cy="25006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kern="1200"/>
          </a:p>
        </p:txBody>
      </p:sp>
      <p:sp>
        <p:nvSpPr>
          <p:cNvPr id="39" name="Нашивка 4"/>
          <p:cNvSpPr/>
          <p:nvPr/>
        </p:nvSpPr>
        <p:spPr>
          <a:xfrm>
            <a:off x="4432663" y="3456370"/>
            <a:ext cx="583475" cy="25006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600" kern="1200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428596" y="2214554"/>
            <a:ext cx="2286016" cy="1143008"/>
          </a:xfrm>
          <a:prstGeom prst="roundRect">
            <a:avLst/>
          </a:prstGeom>
          <a:solidFill>
            <a:schemeClr val="accent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t-RU" dirty="0" smtClean="0"/>
              <a:t>Ку</a:t>
            </a:r>
            <a:endParaRPr lang="ru-RU" dirty="0"/>
          </a:p>
        </p:txBody>
      </p:sp>
      <p:sp>
        <p:nvSpPr>
          <p:cNvPr id="45" name="TextBox 44"/>
          <p:cNvSpPr txBox="1"/>
          <p:nvPr/>
        </p:nvSpPr>
        <p:spPr>
          <a:xfrm>
            <a:off x="714348" y="2285992"/>
            <a:ext cx="1928826" cy="707886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t-RU" sz="2000" b="1" dirty="0" smtClean="0"/>
              <a:t>Кушлавыч </a:t>
            </a:r>
          </a:p>
          <a:p>
            <a:r>
              <a:rPr lang="tt-RU" sz="2000" b="1" dirty="0" smtClean="0"/>
              <a:t>1886</a:t>
            </a:r>
            <a:endParaRPr lang="ru-RU" sz="2000" b="1" dirty="0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3571868" y="2071678"/>
            <a:ext cx="1857388" cy="1071570"/>
          </a:xfrm>
          <a:prstGeom prst="roundRect">
            <a:avLst/>
          </a:prstGeom>
          <a:solidFill>
            <a:schemeClr val="accent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t-RU" dirty="0" smtClean="0"/>
              <a:t>Ку</a:t>
            </a:r>
            <a:endParaRPr lang="ru-RU" dirty="0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500034" y="5286388"/>
            <a:ext cx="2000264" cy="1143008"/>
          </a:xfrm>
          <a:prstGeom prst="roundRect">
            <a:avLst/>
          </a:prstGeom>
          <a:solidFill>
            <a:schemeClr val="accent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t-RU" dirty="0" smtClean="0"/>
              <a:t>Ку</a:t>
            </a:r>
            <a:endParaRPr lang="ru-RU" dirty="0"/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6429388" y="1857364"/>
            <a:ext cx="2000264" cy="1214446"/>
          </a:xfrm>
          <a:prstGeom prst="roundRect">
            <a:avLst/>
          </a:prstGeom>
          <a:solidFill>
            <a:schemeClr val="accent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t-RU" dirty="0" smtClean="0"/>
              <a:t>Ку</a:t>
            </a:r>
            <a:endParaRPr lang="ru-RU" dirty="0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2643174" y="3786190"/>
            <a:ext cx="2000264" cy="1143008"/>
          </a:xfrm>
          <a:prstGeom prst="roundRect">
            <a:avLst/>
          </a:prstGeom>
          <a:solidFill>
            <a:schemeClr val="accent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t-RU" dirty="0" smtClean="0"/>
              <a:t>Ку</a:t>
            </a:r>
            <a:endParaRPr lang="ru-RU" dirty="0"/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6215074" y="4500570"/>
            <a:ext cx="2286016" cy="1143008"/>
          </a:xfrm>
          <a:prstGeom prst="roundRect">
            <a:avLst/>
          </a:prstGeom>
          <a:solidFill>
            <a:schemeClr val="accent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t-RU" dirty="0" smtClean="0"/>
              <a:t>Ку</a:t>
            </a:r>
            <a:endParaRPr lang="ru-RU" dirty="0"/>
          </a:p>
        </p:txBody>
      </p:sp>
      <p:sp>
        <p:nvSpPr>
          <p:cNvPr id="52" name="TextBox 51"/>
          <p:cNvSpPr txBox="1"/>
          <p:nvPr/>
        </p:nvSpPr>
        <p:spPr>
          <a:xfrm>
            <a:off x="3786182" y="2071678"/>
            <a:ext cx="1428760" cy="98488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t-RU" sz="2000" b="1" dirty="0" smtClean="0"/>
              <a:t>Сасна</a:t>
            </a:r>
          </a:p>
          <a:p>
            <a:r>
              <a:rPr lang="tt-RU" sz="2000" b="1" dirty="0" smtClean="0"/>
              <a:t>1889</a:t>
            </a:r>
          </a:p>
          <a:p>
            <a:endParaRPr lang="ru-RU" dirty="0"/>
          </a:p>
        </p:txBody>
      </p:sp>
      <p:sp>
        <p:nvSpPr>
          <p:cNvPr id="53" name="TextBox 52"/>
          <p:cNvSpPr txBox="1"/>
          <p:nvPr/>
        </p:nvSpPr>
        <p:spPr>
          <a:xfrm>
            <a:off x="6715140" y="2000241"/>
            <a:ext cx="1500198" cy="9848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t-RU" sz="2000" b="1" dirty="0" smtClean="0"/>
              <a:t>Өчиле</a:t>
            </a:r>
          </a:p>
          <a:p>
            <a:r>
              <a:rPr lang="tt-RU" sz="2000" b="1" dirty="0" smtClean="0"/>
              <a:t>1890, 1892</a:t>
            </a:r>
          </a:p>
          <a:p>
            <a:endParaRPr lang="ru-RU" dirty="0"/>
          </a:p>
        </p:txBody>
      </p:sp>
      <p:sp>
        <p:nvSpPr>
          <p:cNvPr id="54" name="TextBox 53"/>
          <p:cNvSpPr txBox="1"/>
          <p:nvPr/>
        </p:nvSpPr>
        <p:spPr>
          <a:xfrm>
            <a:off x="6643702" y="4643447"/>
            <a:ext cx="1428760" cy="9848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t-RU" sz="2000" b="1" dirty="0" smtClean="0"/>
              <a:t>Казан</a:t>
            </a:r>
          </a:p>
          <a:p>
            <a:r>
              <a:rPr lang="tt-RU" sz="2000" b="1" dirty="0" smtClean="0"/>
              <a:t>1891, 1907</a:t>
            </a:r>
          </a:p>
          <a:p>
            <a:endParaRPr lang="ru-RU" dirty="0"/>
          </a:p>
        </p:txBody>
      </p:sp>
      <p:sp>
        <p:nvSpPr>
          <p:cNvPr id="56" name="TextBox 55"/>
          <p:cNvSpPr txBox="1"/>
          <p:nvPr/>
        </p:nvSpPr>
        <p:spPr>
          <a:xfrm>
            <a:off x="2786050" y="3929066"/>
            <a:ext cx="135732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t-RU" sz="2000" b="1" dirty="0" smtClean="0"/>
              <a:t>Кырлай</a:t>
            </a:r>
          </a:p>
          <a:p>
            <a:r>
              <a:rPr lang="tt-RU" sz="2000" b="1" dirty="0" smtClean="0"/>
              <a:t>1892</a:t>
            </a:r>
            <a:endParaRPr lang="ru-RU" sz="2000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714348" y="5500702"/>
            <a:ext cx="135732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t-RU" sz="2000" b="1" dirty="0" smtClean="0"/>
              <a:t>Җаек</a:t>
            </a:r>
          </a:p>
          <a:p>
            <a:r>
              <a:rPr lang="tt-RU" sz="2000" b="1" dirty="0" smtClean="0"/>
              <a:t>1895</a:t>
            </a:r>
            <a:endParaRPr lang="ru-RU" sz="2000" b="1" dirty="0"/>
          </a:p>
        </p:txBody>
      </p:sp>
      <p:sp>
        <p:nvSpPr>
          <p:cNvPr id="58" name="Выгнутая вправо стрелка 57"/>
          <p:cNvSpPr/>
          <p:nvPr/>
        </p:nvSpPr>
        <p:spPr>
          <a:xfrm>
            <a:off x="8215338" y="3143248"/>
            <a:ext cx="374330" cy="128588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0" name="Стрелка вниз 59"/>
          <p:cNvSpPr/>
          <p:nvPr/>
        </p:nvSpPr>
        <p:spPr>
          <a:xfrm rot="16200000">
            <a:off x="3077569" y="2167167"/>
            <a:ext cx="195852" cy="6133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Стрелка вправо 60"/>
          <p:cNvSpPr/>
          <p:nvPr/>
        </p:nvSpPr>
        <p:spPr>
          <a:xfrm>
            <a:off x="5715008" y="2357430"/>
            <a:ext cx="50006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Выгнутая вниз стрелка 62"/>
          <p:cNvSpPr/>
          <p:nvPr/>
        </p:nvSpPr>
        <p:spPr>
          <a:xfrm rot="15631796" flipV="1">
            <a:off x="6251766" y="3636551"/>
            <a:ext cx="1374085" cy="441372"/>
          </a:xfrm>
          <a:prstGeom prst="curvedUpArrow">
            <a:avLst>
              <a:gd name="adj1" fmla="val 25000"/>
              <a:gd name="adj2" fmla="val 50000"/>
              <a:gd name="adj3" fmla="val 939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5" name="Выгнутая вправо стрелка 64"/>
          <p:cNvSpPr/>
          <p:nvPr/>
        </p:nvSpPr>
        <p:spPr>
          <a:xfrm rot="4330494" flipH="1">
            <a:off x="5320617" y="2710656"/>
            <a:ext cx="360154" cy="153508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1" name="Выгнутая вниз стрелка 70"/>
          <p:cNvSpPr/>
          <p:nvPr/>
        </p:nvSpPr>
        <p:spPr>
          <a:xfrm>
            <a:off x="2571736" y="5786454"/>
            <a:ext cx="3643338" cy="50006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Выгнутая вправо стрелка 22"/>
          <p:cNvSpPr/>
          <p:nvPr/>
        </p:nvSpPr>
        <p:spPr>
          <a:xfrm rot="4330494" flipH="1">
            <a:off x="1677280" y="4067978"/>
            <a:ext cx="360154" cy="153508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4714885"/>
            <a:ext cx="700092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rgbClr val="C00000"/>
                </a:solidFill>
              </a:rPr>
              <a:t>Габдуллаҗан Мөхәммәтгариф улы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</a:rPr>
              <a:t>Тукаев</a:t>
            </a:r>
            <a:r>
              <a:rPr lang="ru-RU" sz="2400" dirty="0" smtClean="0">
                <a:solidFill>
                  <a:srgbClr val="C00000"/>
                </a:solidFill>
              </a:rPr>
              <a:t>  1886</a:t>
            </a:r>
            <a:r>
              <a:rPr lang="ru-RU" sz="2400" dirty="0" smtClean="0"/>
              <a:t> </a:t>
            </a:r>
            <a:r>
              <a:rPr lang="ru-RU" sz="2400" dirty="0" err="1" smtClean="0"/>
              <a:t>елның </a:t>
            </a:r>
            <a:r>
              <a:rPr lang="ru-RU" sz="2400" dirty="0" smtClean="0">
                <a:solidFill>
                  <a:srgbClr val="C00000"/>
                </a:solidFill>
              </a:rPr>
              <a:t>26 (</a:t>
            </a:r>
            <a:r>
              <a:rPr lang="ru-RU" sz="2400" dirty="0" err="1" smtClean="0">
                <a:solidFill>
                  <a:srgbClr val="C00000"/>
                </a:solidFill>
              </a:rPr>
              <a:t>искеч</a:t>
            </a:r>
            <a:r>
              <a:rPr lang="tt-RU" sz="2400" dirty="0" smtClean="0">
                <a:solidFill>
                  <a:srgbClr val="C00000"/>
                </a:solidFill>
              </a:rPr>
              <a:t>ә</a:t>
            </a:r>
            <a:r>
              <a:rPr lang="ru-RU" sz="2400" dirty="0" smtClean="0">
                <a:solidFill>
                  <a:srgbClr val="C00000"/>
                </a:solidFill>
              </a:rPr>
              <a:t> 13) </a:t>
            </a:r>
            <a:r>
              <a:rPr lang="ru-RU" sz="2400" dirty="0" err="1" smtClean="0"/>
              <a:t>апрелендә</a:t>
            </a:r>
            <a:r>
              <a:rPr lang="ru-RU" sz="2400" dirty="0" smtClean="0"/>
              <a:t>, </a:t>
            </a:r>
            <a:r>
              <a:rPr lang="ru-RU" sz="2400" dirty="0" smtClean="0">
                <a:solidFill>
                  <a:srgbClr val="C00000"/>
                </a:solidFill>
              </a:rPr>
              <a:t>Казан</a:t>
            </a:r>
            <a:r>
              <a:rPr lang="ru-RU" sz="2400" dirty="0" smtClean="0"/>
              <a:t> </a:t>
            </a:r>
            <a:r>
              <a:rPr lang="ru-RU" sz="2400" dirty="0" err="1" smtClean="0"/>
              <a:t>өязе</a:t>
            </a:r>
            <a:r>
              <a:rPr lang="ru-RU" sz="2400" dirty="0" smtClean="0"/>
              <a:t>, </a:t>
            </a:r>
            <a:r>
              <a:rPr lang="ru-RU" sz="2400" dirty="0" err="1" smtClean="0">
                <a:solidFill>
                  <a:srgbClr val="C00000"/>
                </a:solidFill>
              </a:rPr>
              <a:t>Мәңгәр </a:t>
            </a:r>
            <a:r>
              <a:rPr lang="ru-RU" sz="2400" dirty="0" err="1" smtClean="0"/>
              <a:t>волосте</a:t>
            </a:r>
            <a:r>
              <a:rPr lang="ru-RU" sz="2400" dirty="0" smtClean="0"/>
              <a:t>, </a:t>
            </a:r>
            <a:r>
              <a:rPr lang="ru-RU" sz="2400" dirty="0" err="1" smtClean="0">
                <a:solidFill>
                  <a:srgbClr val="C00000"/>
                </a:solidFill>
              </a:rPr>
              <a:t>Кушлавыч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 err="1" smtClean="0"/>
              <a:t>авылында</a:t>
            </a:r>
            <a:r>
              <a:rPr lang="ru-RU" sz="2400" dirty="0" smtClean="0"/>
              <a:t>, мулла </a:t>
            </a:r>
            <a:r>
              <a:rPr lang="ru-RU" sz="2400" dirty="0" err="1" smtClean="0"/>
              <a:t>гаиләсендә туа</a:t>
            </a:r>
            <a:r>
              <a:rPr lang="ru-RU" sz="2400" dirty="0" smtClean="0"/>
              <a:t>.</a:t>
            </a:r>
          </a:p>
          <a:p>
            <a:endParaRPr lang="ru-RU" dirty="0"/>
          </a:p>
        </p:txBody>
      </p:sp>
      <p:pic>
        <p:nvPicPr>
          <p:cNvPr id="6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28596" y="571480"/>
            <a:ext cx="5305501" cy="3500462"/>
          </a:xfrm>
          <a:prstGeom prst="rect">
            <a:avLst/>
          </a:prstGeom>
          <a:noFill/>
        </p:spPr>
      </p:pic>
      <p:pic>
        <p:nvPicPr>
          <p:cNvPr id="1026" name="Picture 2" descr="C:\Users\UseR7\Downloads\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785794"/>
            <a:ext cx="3143272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1" y="1142984"/>
            <a:ext cx="3418761" cy="3992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142984"/>
            <a:ext cx="3651669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00034" y="5500702"/>
            <a:ext cx="2928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tt-RU" sz="2000" b="1" i="1" dirty="0" smtClean="0"/>
              <a:t>Мөхәммәтгариф 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857884" y="5143512"/>
            <a:ext cx="25003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000" b="1" dirty="0" smtClean="0"/>
              <a:t>                  Бибимәмдүдә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57224" y="285728"/>
            <a:ext cx="7072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400" b="1" dirty="0" smtClean="0"/>
              <a:t> </a:t>
            </a:r>
            <a:r>
              <a:rPr lang="tt-RU" sz="2400" dirty="0" smtClean="0">
                <a:solidFill>
                  <a:srgbClr val="C00000"/>
                </a:solidFill>
              </a:rPr>
              <a:t>Габдулла Тукайның әтисе һәм әнисе.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29190" y="4214818"/>
            <a:ext cx="3357586" cy="1857388"/>
          </a:xfrm>
        </p:spPr>
        <p:txBody>
          <a:bodyPr>
            <a:normAutofit/>
          </a:bodyPr>
          <a:lstStyle/>
          <a:p>
            <a:pPr algn="ctr"/>
            <a:r>
              <a:rPr lang="tt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Габдуллага 5 ай чамасы булганда әтисе авырып китә һәм вафат була.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Изображение 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500042"/>
            <a:ext cx="2711586" cy="3673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857232"/>
            <a:ext cx="4012952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57686" y="642918"/>
            <a:ext cx="42862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i="1" dirty="0" smtClean="0">
                <a:solidFill>
                  <a:srgbClr val="002060"/>
                </a:solidFill>
              </a:rPr>
              <a:t>“Язмыш җиле кая илтмәгән дә</a:t>
            </a:r>
          </a:p>
          <a:p>
            <a:r>
              <a:rPr lang="tt-RU" i="1" dirty="0" smtClean="0">
                <a:solidFill>
                  <a:srgbClr val="002060"/>
                </a:solidFill>
              </a:rPr>
              <a:t>Кая ташламаган татарны.</a:t>
            </a:r>
          </a:p>
          <a:p>
            <a:r>
              <a:rPr lang="tt-RU" i="1" dirty="0" smtClean="0">
                <a:solidFill>
                  <a:srgbClr val="002060"/>
                </a:solidFill>
              </a:rPr>
              <a:t>Чарасыздан Мәмдүдә дә киткән:</a:t>
            </a:r>
          </a:p>
          <a:p>
            <a:r>
              <a:rPr lang="tt-RU" i="1" dirty="0" smtClean="0">
                <a:solidFill>
                  <a:srgbClr val="002060"/>
                </a:solidFill>
              </a:rPr>
              <a:t>Тик бу җирдә күңел ятармы?</a:t>
            </a:r>
          </a:p>
          <a:p>
            <a:r>
              <a:rPr lang="tt-RU" i="1" dirty="0" smtClean="0">
                <a:solidFill>
                  <a:srgbClr val="002060"/>
                </a:solidFill>
              </a:rPr>
              <a:t>Үзе генә булса бер хәл иде,</a:t>
            </a:r>
          </a:p>
          <a:p>
            <a:r>
              <a:rPr lang="tt-RU" i="1" dirty="0" smtClean="0">
                <a:solidFill>
                  <a:srgbClr val="002060"/>
                </a:solidFill>
              </a:rPr>
              <a:t>Сабые бит кала читләрдә.</a:t>
            </a:r>
          </a:p>
          <a:p>
            <a:r>
              <a:rPr lang="tt-RU" i="1" dirty="0" smtClean="0">
                <a:solidFill>
                  <a:srgbClr val="002060"/>
                </a:solidFill>
              </a:rPr>
              <a:t>Сөйгән улы Габдулладан башка</a:t>
            </a:r>
          </a:p>
          <a:p>
            <a:r>
              <a:rPr lang="tt-RU" i="1" dirty="0" smtClean="0">
                <a:solidFill>
                  <a:srgbClr val="002060"/>
                </a:solidFill>
              </a:rPr>
              <a:t>Нишләргә соң аңар,нишләргә?”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4357694"/>
            <a:ext cx="37147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Әнисе Габдулланы</a:t>
            </a:r>
            <a:r>
              <a:rPr lang="ru-RU" dirty="0" smtClean="0"/>
              <a:t> </a:t>
            </a:r>
            <a:r>
              <a:rPr lang="ru-RU" dirty="0" err="1" smtClean="0"/>
              <a:t>Кушлавычтагы</a:t>
            </a:r>
            <a:r>
              <a:rPr lang="ru-RU" dirty="0" smtClean="0"/>
              <a:t>  </a:t>
            </a:r>
            <a:r>
              <a:rPr lang="ru-RU" dirty="0" err="1" smtClean="0"/>
              <a:t>Шәрифә исемле</a:t>
            </a:r>
            <a:r>
              <a:rPr lang="ru-RU" dirty="0" smtClean="0"/>
              <a:t> </a:t>
            </a:r>
            <a:r>
              <a:rPr lang="ru-RU" dirty="0" err="1" smtClean="0"/>
              <a:t>бер</a:t>
            </a:r>
            <a:r>
              <a:rPr lang="ru-RU" dirty="0" smtClean="0"/>
              <a:t> </a:t>
            </a:r>
            <a:r>
              <a:rPr lang="ru-RU" dirty="0" err="1" smtClean="0"/>
              <a:t>фәкыйрь карчыкка</a:t>
            </a:r>
            <a:r>
              <a:rPr lang="ru-RU" dirty="0" smtClean="0"/>
              <a:t> </a:t>
            </a:r>
            <a:r>
              <a:rPr lang="ru-RU" dirty="0" err="1" smtClean="0"/>
              <a:t>калдырып</a:t>
            </a:r>
            <a:r>
              <a:rPr lang="ru-RU" dirty="0" smtClean="0"/>
              <a:t>, </a:t>
            </a:r>
            <a:r>
              <a:rPr lang="ru-RU" dirty="0" err="1" smtClean="0"/>
              <a:t>Сасна</a:t>
            </a:r>
            <a:r>
              <a:rPr lang="ru-RU" dirty="0" smtClean="0"/>
              <a:t> </a:t>
            </a:r>
            <a:r>
              <a:rPr lang="ru-RU" dirty="0" err="1" smtClean="0"/>
              <a:t>авылы</a:t>
            </a:r>
            <a:r>
              <a:rPr lang="ru-RU" dirty="0" smtClean="0"/>
              <a:t> </a:t>
            </a:r>
            <a:r>
              <a:rPr lang="ru-RU" dirty="0" err="1" smtClean="0"/>
              <a:t>мулласына</a:t>
            </a:r>
            <a:r>
              <a:rPr lang="ru-RU" dirty="0" smtClean="0"/>
              <a:t> </a:t>
            </a:r>
            <a:r>
              <a:rPr lang="ru-RU" dirty="0" err="1" smtClean="0"/>
              <a:t>кияүгә киткән.</a:t>
            </a:r>
            <a:r>
              <a:rPr lang="ru-RU" dirty="0" smtClean="0"/>
              <a:t> </a:t>
            </a:r>
            <a:r>
              <a:rPr lang="ru-RU" dirty="0" err="1" smtClean="0"/>
              <a:t>Шәрифә карчыкта</a:t>
            </a:r>
            <a:r>
              <a:rPr lang="ru-RU" dirty="0" smtClean="0"/>
              <a:t> </a:t>
            </a:r>
            <a:r>
              <a:rPr lang="ru-RU" dirty="0" err="1" smtClean="0"/>
              <a:t>ул</a:t>
            </a:r>
            <a:r>
              <a:rPr lang="ru-RU" dirty="0" smtClean="0"/>
              <a:t> 3 ай </a:t>
            </a:r>
            <a:r>
              <a:rPr lang="ru-RU" dirty="0" err="1" smtClean="0"/>
              <a:t>чамасы</a:t>
            </a:r>
            <a:r>
              <a:rPr lang="ru-RU" dirty="0" smtClean="0"/>
              <a:t> </a:t>
            </a:r>
            <a:r>
              <a:rPr lang="ru-RU" dirty="0" err="1" smtClean="0"/>
              <a:t>яши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3" y="785794"/>
            <a:ext cx="3374253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3214686"/>
            <a:ext cx="3095647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C:\Users\Алсу Халимовна\Desktop\Тукай рәсем\апо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141" y="1000108"/>
            <a:ext cx="2826975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4429124" y="500042"/>
            <a:ext cx="435771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>
                <a:solidFill>
                  <a:srgbClr val="002060"/>
                </a:solidFill>
              </a:rPr>
              <a:t>“... Шакир мулла мәрхәмәтле иде,</a:t>
            </a:r>
          </a:p>
          <a:p>
            <a:r>
              <a:rPr lang="tt-RU" dirty="0" smtClean="0">
                <a:solidFill>
                  <a:srgbClr val="002060"/>
                </a:solidFill>
              </a:rPr>
              <a:t>Риза булды аны алырга.</a:t>
            </a:r>
          </a:p>
          <a:p>
            <a:r>
              <a:rPr lang="tt-RU" dirty="0" smtClean="0">
                <a:solidFill>
                  <a:srgbClr val="002060"/>
                </a:solidFill>
              </a:rPr>
              <a:t>Өмет катыш каршылады ана:</a:t>
            </a:r>
          </a:p>
          <a:p>
            <a:r>
              <a:rPr lang="tt-RU" dirty="0" smtClean="0">
                <a:solidFill>
                  <a:srgbClr val="002060"/>
                </a:solidFill>
              </a:rPr>
              <a:t>-Үз янымда торып калыр ла!?</a:t>
            </a:r>
          </a:p>
          <a:p>
            <a:r>
              <a:rPr lang="tt-RU" dirty="0" smtClean="0">
                <a:solidFill>
                  <a:srgbClr val="002060"/>
                </a:solidFill>
              </a:rPr>
              <a:t>Бәхетсезгә җил дә каршы, диләр,</a:t>
            </a:r>
          </a:p>
          <a:p>
            <a:r>
              <a:rPr lang="tt-RU" dirty="0" smtClean="0">
                <a:solidFill>
                  <a:srgbClr val="002060"/>
                </a:solidFill>
              </a:rPr>
              <a:t>Сасна чоры булды бик кыска</a:t>
            </a:r>
          </a:p>
          <a:p>
            <a:r>
              <a:rPr lang="tt-RU" dirty="0" smtClean="0">
                <a:solidFill>
                  <a:srgbClr val="002060"/>
                </a:solidFill>
              </a:rPr>
              <a:t>Каберендә борчылгандыр ана,</a:t>
            </a:r>
          </a:p>
          <a:p>
            <a:r>
              <a:rPr lang="tt-RU" dirty="0" smtClean="0">
                <a:solidFill>
                  <a:srgbClr val="002060"/>
                </a:solidFill>
              </a:rPr>
              <a:t>Ләгънәт укып ачы </a:t>
            </a:r>
            <a:r>
              <a:rPr lang="tt-RU" sz="2000" dirty="0" smtClean="0">
                <a:solidFill>
                  <a:srgbClr val="002060"/>
                </a:solidFill>
              </a:rPr>
              <a:t>язмышка.”</a:t>
            </a:r>
          </a:p>
          <a:p>
            <a:endParaRPr lang="ru-RU" sz="200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571472" y="285729"/>
            <a:ext cx="3357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000" dirty="0" smtClean="0">
                <a:solidFill>
                  <a:schemeClr val="accent1"/>
                </a:solidFill>
              </a:rPr>
              <a:t>Сасна  авылында  </a:t>
            </a:r>
          </a:p>
          <a:p>
            <a:r>
              <a:rPr lang="tt-RU" sz="2000" dirty="0" smtClean="0">
                <a:solidFill>
                  <a:schemeClr val="accent1"/>
                </a:solidFill>
              </a:rPr>
              <a:t>1889 нчы ел</a:t>
            </a:r>
            <a:endParaRPr lang="ru-RU" sz="2000" dirty="0">
              <a:solidFill>
                <a:schemeClr val="accent1"/>
              </a:solidFill>
            </a:endParaRPr>
          </a:p>
        </p:txBody>
      </p:sp>
      <p:pic>
        <p:nvPicPr>
          <p:cNvPr id="4" name="Picture 4" descr="Изображение 00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286124"/>
            <a:ext cx="3893371" cy="235745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786050" y="4643446"/>
            <a:ext cx="21431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000" dirty="0" smtClean="0"/>
              <a:t>Габдулла 4 яшьтә әнисез кала. Ятимлек ачысын бик иртә таный.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71934" y="857232"/>
            <a:ext cx="45005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>
                <a:solidFill>
                  <a:srgbClr val="002060"/>
                </a:solidFill>
              </a:rPr>
              <a:t>“Зиннәтулла карт та чарасыз шул,</a:t>
            </a:r>
          </a:p>
          <a:p>
            <a:r>
              <a:rPr lang="tt-RU" dirty="0" smtClean="0">
                <a:solidFill>
                  <a:srgbClr val="002060"/>
                </a:solidFill>
              </a:rPr>
              <a:t>Бәргәләнә, иңри, азактан</a:t>
            </a:r>
          </a:p>
          <a:p>
            <a:r>
              <a:rPr lang="tt-RU" dirty="0" smtClean="0">
                <a:solidFill>
                  <a:srgbClr val="002060"/>
                </a:solidFill>
              </a:rPr>
              <a:t>Ул Казанга озата оныгын, </a:t>
            </a:r>
          </a:p>
          <a:p>
            <a:r>
              <a:rPr lang="tt-RU" dirty="0" smtClean="0">
                <a:solidFill>
                  <a:srgbClr val="002060"/>
                </a:solidFill>
              </a:rPr>
              <a:t>Котылсын дип ятим газаптан.”</a:t>
            </a:r>
          </a:p>
          <a:p>
            <a:endParaRPr lang="tt-RU" dirty="0" smtClean="0"/>
          </a:p>
          <a:p>
            <a:endParaRPr lang="ru-RU" dirty="0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7158" y="357166"/>
            <a:ext cx="3286148" cy="253736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28596" y="2928934"/>
            <a:ext cx="371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Кечкенә Габдулла Зиннәтулла бабасы белән.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357290" y="4429132"/>
            <a:ext cx="3143272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t-RU" dirty="0" smtClean="0"/>
              <a:t>Биш яш</a:t>
            </a:r>
            <a:r>
              <a:rPr lang="ru-RU" dirty="0" err="1" smtClean="0"/>
              <a:t>ь</a:t>
            </a:r>
            <a:r>
              <a:rPr lang="tt-RU" dirty="0" smtClean="0"/>
              <a:t>лек малайны Казанга озатып Печән базарында  асрамага бирәләр. </a:t>
            </a:r>
          </a:p>
          <a:p>
            <a:pPr algn="ctr">
              <a:spcBef>
                <a:spcPct val="50000"/>
              </a:spcBef>
            </a:pPr>
            <a:r>
              <a:rPr lang="tt-RU" dirty="0" smtClean="0"/>
              <a:t>“Асрамага бала бирәм, кем ала?”</a:t>
            </a:r>
            <a:endParaRPr lang="ru-RU" dirty="0"/>
          </a:p>
        </p:txBody>
      </p:sp>
      <p:pic>
        <p:nvPicPr>
          <p:cNvPr id="8" name="Picture 5" descr="F:\Тукай рәсем\пар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3" y="2285992"/>
            <a:ext cx="3532943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561</TotalTime>
  <Words>904</Words>
  <Application>Microsoft Office PowerPoint</Application>
  <PresentationFormat>Экран (4:3)</PresentationFormat>
  <Paragraphs>135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Аспект</vt:lpstr>
      <vt:lpstr>Слайд 1</vt:lpstr>
      <vt:lpstr>  Тукай — XX гасыр татар поэзиясенең нигезе, алтын баганасы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Кырлайдагы тормышы яшь Тукайның күңелендә иң җылы истәлекләр калдыра.</vt:lpstr>
      <vt:lpstr>Слайд 14</vt:lpstr>
      <vt:lpstr>Слайд 15</vt:lpstr>
      <vt:lpstr>Слайд 16</vt:lpstr>
      <vt:lpstr>Халкыбызның бөек шагыйре дөньяда бары тик 27 ел яшәгән, нибары 8 ел иҗат иткән, ә шулай да мирас итеп гасырларга җитәрлек рухи байлык калдырган.</vt:lpstr>
      <vt:lpstr>Слайд 18</vt:lpstr>
      <vt:lpstr>Слайд 19</vt:lpstr>
      <vt:lpstr>Слайд 20</vt:lpstr>
      <vt:lpstr>Слайд 21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UseR7</dc:creator>
  <cp:lastModifiedBy>Венера</cp:lastModifiedBy>
  <cp:revision>60</cp:revision>
  <dcterms:created xsi:type="dcterms:W3CDTF">2017-04-12T09:06:13Z</dcterms:created>
  <dcterms:modified xsi:type="dcterms:W3CDTF">2023-03-15T09:05:49Z</dcterms:modified>
</cp:coreProperties>
</file>