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95" r:id="rId4"/>
    <p:sldId id="290" r:id="rId5"/>
    <p:sldId id="280" r:id="rId6"/>
    <p:sldId id="291" r:id="rId7"/>
    <p:sldId id="281" r:id="rId8"/>
    <p:sldId id="293" r:id="rId9"/>
    <p:sldId id="303" r:id="rId10"/>
    <p:sldId id="294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4" r:id="rId19"/>
    <p:sldId id="306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C927-9C38-4D73-A014-7D94E7C6BB1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425E-98CB-484D-B77A-82C722277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929066"/>
            <a:ext cx="5214974" cy="2452262"/>
          </a:xfrm>
        </p:spPr>
        <p:txBody>
          <a:bodyPr>
            <a:noAutofit/>
          </a:bodyPr>
          <a:lstStyle/>
          <a:p>
            <a:pPr algn="r" fontAlgn="base">
              <a:spcBef>
                <a:spcPts val="0"/>
              </a:spcBef>
            </a:pPr>
            <a:r>
              <a:rPr lang="ru-RU" sz="1800" b="1" dirty="0" err="1" smtClean="0">
                <a:solidFill>
                  <a:srgbClr val="002060"/>
                </a:solidFill>
              </a:rPr>
              <a:t>Тешабаева</a:t>
            </a:r>
            <a:r>
              <a:rPr lang="ru-RU" sz="1800" b="1" dirty="0" smtClean="0">
                <a:solidFill>
                  <a:srgbClr val="002060"/>
                </a:solidFill>
              </a:rPr>
              <a:t> Мелиса</a:t>
            </a: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ученица </a:t>
            </a:r>
            <a:r>
              <a:rPr lang="ru-RU" sz="1800" b="1" dirty="0" smtClean="0">
                <a:solidFill>
                  <a:srgbClr val="002060"/>
                </a:solidFill>
              </a:rPr>
              <a:t>4 «Г» </a:t>
            </a:r>
            <a:r>
              <a:rPr lang="ru-RU" sz="1800" b="1" dirty="0" smtClean="0">
                <a:solidFill>
                  <a:srgbClr val="002060"/>
                </a:solidFill>
              </a:rPr>
              <a:t>класса </a:t>
            </a: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МБОУ </a:t>
            </a:r>
            <a:r>
              <a:rPr lang="ru-RU" sz="1800" b="1" dirty="0" smtClean="0">
                <a:solidFill>
                  <a:srgbClr val="002060"/>
                </a:solidFill>
              </a:rPr>
              <a:t>«Многопрофильный лицей №10»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ЕМР РТ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Руководители:</a:t>
            </a:r>
          </a:p>
          <a:p>
            <a:pPr algn="r" fontAlgn="base">
              <a:spcBef>
                <a:spcPts val="0"/>
              </a:spcBef>
            </a:pPr>
            <a:r>
              <a:rPr lang="ru-RU" sz="1800" b="1" dirty="0" err="1" smtClean="0">
                <a:solidFill>
                  <a:srgbClr val="002060"/>
                </a:solidFill>
              </a:rPr>
              <a:t>Якупова</a:t>
            </a:r>
            <a:r>
              <a:rPr lang="ru-RU" sz="1800" b="1" dirty="0" smtClean="0">
                <a:solidFill>
                  <a:srgbClr val="002060"/>
                </a:solidFill>
              </a:rPr>
              <a:t> Рита </a:t>
            </a:r>
            <a:r>
              <a:rPr lang="ru-RU" sz="1800" b="1" dirty="0" err="1" smtClean="0">
                <a:solidFill>
                  <a:srgbClr val="002060"/>
                </a:solidFill>
              </a:rPr>
              <a:t>Расиховна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 fontAlgn="base">
              <a:spcBef>
                <a:spcPts val="0"/>
              </a:spcBef>
            </a:pPr>
            <a:r>
              <a:rPr lang="ru-RU" sz="1800" b="1" dirty="0" err="1" smtClean="0">
                <a:solidFill>
                  <a:srgbClr val="002060"/>
                </a:solidFill>
              </a:rPr>
              <a:t>Тешабаева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Гульфия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Ринатовна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r" fontAlgn="base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836472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Номинация: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««Война в судьбе моей семьи»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 Исследовательская работа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 «Великая Отечественная война в истории моей семьи»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«Помню и горжусь!»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история ВОВ по материалам семейных архивов.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Учитель\Documents\бабакай\ракиповы\каюмович\каюм\00000204.jpg"/>
          <p:cNvPicPr>
            <a:picLocks noChangeAspect="1" noChangeArrowheads="1"/>
          </p:cNvPicPr>
          <p:nvPr/>
        </p:nvPicPr>
        <p:blipFill>
          <a:blip r:embed="rId2"/>
          <a:srcRect l="51164" t="7387" r="5623" b="64119"/>
          <a:stretch>
            <a:fillRect/>
          </a:stretch>
        </p:blipFill>
        <p:spPr bwMode="auto">
          <a:xfrm>
            <a:off x="0" y="1071546"/>
            <a:ext cx="4500594" cy="3786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714356"/>
            <a:ext cx="43577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err="1" smtClean="0"/>
              <a:t>Каюм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Габдрахимович</a:t>
            </a:r>
            <a:r>
              <a:rPr lang="ru-RU" sz="2200" b="1" dirty="0" smtClean="0"/>
              <a:t> (или </a:t>
            </a:r>
            <a:r>
              <a:rPr lang="ru-RU" sz="2200" b="1" dirty="0" err="1" smtClean="0"/>
              <a:t>Габарович</a:t>
            </a:r>
            <a:r>
              <a:rPr lang="ru-RU" sz="2200" b="1" dirty="0" smtClean="0"/>
              <a:t> по другим документам в архиве). </a:t>
            </a:r>
            <a:r>
              <a:rPr lang="ru-RU" sz="2400" b="1" dirty="0" smtClean="0"/>
              <a:t>На самом деле у него отчество - </a:t>
            </a:r>
            <a:r>
              <a:rPr lang="ru-RU" sz="2400" b="1" dirty="0" err="1" smtClean="0"/>
              <a:t>Габдрахимович</a:t>
            </a:r>
            <a:r>
              <a:rPr lang="ru-RU" sz="2400" b="1" dirty="0" smtClean="0"/>
              <a:t>, как и у прапрадеда. Откуда такая путаница, мы не знаем. Но думаем, что это в госпитале, где он от ран скончался, всё и напутали. Просто для русского слуха более доступно короткое - </a:t>
            </a:r>
            <a:r>
              <a:rPr lang="ru-RU" sz="2400" b="1" dirty="0" err="1" smtClean="0"/>
              <a:t>Габарович</a:t>
            </a:r>
            <a:r>
              <a:rPr lang="ru-RU" sz="2400" b="1" dirty="0" smtClean="0"/>
              <a:t>, чем длинное </a:t>
            </a:r>
            <a:r>
              <a:rPr lang="ru-RU" sz="2400" b="1" dirty="0" err="1" smtClean="0"/>
              <a:t>Габдрахимович</a:t>
            </a:r>
            <a:r>
              <a:rPr lang="ru-RU" sz="2400" b="1" dirty="0" smtClean="0"/>
              <a:t>. Во всяком случае, в документах о призыве на фронт, там всё правильно - </a:t>
            </a:r>
            <a:r>
              <a:rPr lang="ru-RU" sz="2400" b="1" dirty="0" err="1" smtClean="0"/>
              <a:t>Габдрахимович</a:t>
            </a:r>
            <a:r>
              <a:rPr lang="ru-RU" sz="2400" b="1" dirty="0" smtClean="0"/>
              <a:t>.</a:t>
            </a: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07207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«Книга Памяти»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Башкирской АССР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страница 204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Учитель\Documents\бабакай\ракиповы\каюмович\каюм\извещ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272083" cy="49412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928670"/>
            <a:ext cx="80724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Извещение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Каюма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Габрахимовича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92867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Малик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Учитель\Documents\бабакай\ракиповы\каюмович\малик\IMG-20230215-WA0014.jpg"/>
          <p:cNvPicPr>
            <a:picLocks noChangeAspect="1" noChangeArrowheads="1"/>
          </p:cNvPicPr>
          <p:nvPr/>
        </p:nvPicPr>
        <p:blipFill>
          <a:blip r:embed="rId2"/>
          <a:srcRect l="12500" t="10908" b="4940"/>
          <a:stretch>
            <a:fillRect/>
          </a:stretch>
        </p:blipFill>
        <p:spPr bwMode="auto">
          <a:xfrm>
            <a:off x="285720" y="1428736"/>
            <a:ext cx="3000396" cy="3857652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бабакай\ракиповы\каюмович\малик\IMG-20230215-WA0015.jpg"/>
          <p:cNvPicPr>
            <a:picLocks noChangeAspect="1" noChangeArrowheads="1"/>
          </p:cNvPicPr>
          <p:nvPr/>
        </p:nvPicPr>
        <p:blipFill>
          <a:blip r:embed="rId3"/>
          <a:srcRect l="11791" t="8085" b="5190"/>
          <a:stretch>
            <a:fillRect/>
          </a:stretch>
        </p:blipFill>
        <p:spPr bwMode="auto">
          <a:xfrm>
            <a:off x="5786446" y="1428736"/>
            <a:ext cx="2992414" cy="39331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1924 года рождения, был призван в 1943 году рядовым. На сайте «Подвиг народа» есть информация, что он пропал без вести в 1945 году в 21 лет. Эту информацию подтверждает и 204 страница «Книга Памяти Башкирии» . 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2214554"/>
            <a:ext cx="2357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Единственная фотография, которую мы бережно храним в семейном альбоме.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Музип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Каюмович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Учитель\Documents\бабакай\ракиповы\каюмович\музип\IMG-20230215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975" y="1643050"/>
            <a:ext cx="3214711" cy="428628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1428737"/>
            <a:ext cx="52149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Был призван в феврале сорок третьего, в 18 лет</a:t>
            </a:r>
            <a:r>
              <a:rPr lang="ru-RU" sz="2200" b="1" dirty="0" smtClean="0">
                <a:ea typeface="Times New Roman" pitchFamily="18" charset="0"/>
                <a:cs typeface="Arial" pitchFamily="34" charset="0"/>
              </a:rPr>
              <a:t>. Начал воевать в составе 5ой ударной армии, в 301 сталинской дивизии, 823 отдельного полка под городом </a:t>
            </a:r>
            <a:r>
              <a:rPr lang="ru-RU" sz="2200" b="1" dirty="0" err="1" smtClean="0">
                <a:ea typeface="Times New Roman" pitchFamily="18" charset="0"/>
                <a:cs typeface="Arial" pitchFamily="34" charset="0"/>
              </a:rPr>
              <a:t>Сталино</a:t>
            </a:r>
            <a:r>
              <a:rPr lang="ru-RU" sz="2200" b="1" dirty="0" smtClean="0">
                <a:ea typeface="Times New Roman" pitchFamily="18" charset="0"/>
                <a:cs typeface="Arial" pitchFamily="34" charset="0"/>
              </a:rPr>
              <a:t> (ныне Донецк), артиллеристом, рядовым наводчиком. Участвовал в боях за Донбасс, Западную Украину, в Польше. </a:t>
            </a:r>
          </a:p>
          <a:p>
            <a:pPr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a typeface="Times New Roman" pitchFamily="18" charset="0"/>
                <a:cs typeface="Arial" pitchFamily="34" charset="0"/>
              </a:rPr>
              <a:t>День Победы встретили в городе </a:t>
            </a:r>
            <a:r>
              <a:rPr lang="ru-RU" sz="2200" b="1" dirty="0" err="1" smtClean="0">
                <a:ea typeface="Times New Roman" pitchFamily="18" charset="0"/>
                <a:cs typeface="Arial" pitchFamily="34" charset="0"/>
              </a:rPr>
              <a:t>Торгау</a:t>
            </a:r>
            <a:r>
              <a:rPr lang="ru-RU" sz="2200" b="1" dirty="0" smtClean="0">
                <a:ea typeface="Times New Roman" pitchFamily="18" charset="0"/>
                <a:cs typeface="Arial" pitchFamily="34" charset="0"/>
              </a:rPr>
              <a:t> в Германии, на реке Эльбе. В июне 1945 года отправили в Венгрию город Папа.</a:t>
            </a: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78579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Музип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Каюмович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Users\Учитель\Documents\бабакай\ракиповы\каюмович\музип\2.jpg"/>
          <p:cNvPicPr>
            <a:picLocks noChangeAspect="1" noChangeArrowheads="1"/>
          </p:cNvPicPr>
          <p:nvPr/>
        </p:nvPicPr>
        <p:blipFill>
          <a:blip r:embed="rId2"/>
          <a:srcRect r="14045"/>
          <a:stretch>
            <a:fillRect/>
          </a:stretch>
        </p:blipFill>
        <p:spPr bwMode="auto">
          <a:xfrm>
            <a:off x="5786446" y="1285860"/>
            <a:ext cx="3143272" cy="3645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 декабре 1945 года с частью выехали в </a:t>
            </a:r>
          </a:p>
          <a:p>
            <a:pPr algn="just"/>
            <a:r>
              <a:rPr lang="ru-RU" sz="2200" b="1" dirty="0" smtClean="0"/>
              <a:t>Советский Союз в город Ромны </a:t>
            </a:r>
          </a:p>
          <a:p>
            <a:pPr algn="just"/>
            <a:r>
              <a:rPr lang="ru-RU" sz="2200" b="1" dirty="0" smtClean="0"/>
              <a:t>Сумская область. В июне 1946 года </a:t>
            </a:r>
          </a:p>
          <a:p>
            <a:pPr algn="just"/>
            <a:r>
              <a:rPr lang="ru-RU" sz="2200" b="1" dirty="0" smtClean="0"/>
              <a:t>отправили на дальний Восток. Служил в </a:t>
            </a:r>
          </a:p>
          <a:p>
            <a:pPr algn="just"/>
            <a:r>
              <a:rPr lang="ru-RU" sz="2200" b="1" dirty="0" smtClean="0"/>
              <a:t>городе Биробиджан и на Курильских </a:t>
            </a:r>
          </a:p>
          <a:p>
            <a:pPr algn="just"/>
            <a:r>
              <a:rPr lang="ru-RU" sz="2200" b="1" dirty="0" smtClean="0"/>
              <a:t>островах. С октября 1946 по 1948 года на</a:t>
            </a:r>
          </a:p>
          <a:p>
            <a:pPr algn="just"/>
            <a:r>
              <a:rPr lang="ru-RU" sz="2200" b="1" dirty="0" smtClean="0"/>
              <a:t>острове </a:t>
            </a:r>
            <a:r>
              <a:rPr lang="ru-RU" sz="2200" b="1" dirty="0" err="1" smtClean="0"/>
              <a:t>Шумшу</a:t>
            </a:r>
            <a:r>
              <a:rPr lang="ru-RU" sz="2200" b="1" dirty="0" smtClean="0"/>
              <a:t>, с июня 1948 по 1949 </a:t>
            </a:r>
          </a:p>
          <a:p>
            <a:pPr algn="just"/>
            <a:r>
              <a:rPr lang="ru-RU" sz="2200" b="1" dirty="0" smtClean="0"/>
              <a:t>года на острове </a:t>
            </a:r>
            <a:r>
              <a:rPr lang="ru-RU" sz="2200" b="1" dirty="0" err="1" smtClean="0"/>
              <a:t>Урупп</a:t>
            </a:r>
            <a:r>
              <a:rPr lang="ru-RU" sz="2200" b="1" dirty="0" smtClean="0"/>
              <a:t>. Участвовал </a:t>
            </a:r>
          </a:p>
          <a:p>
            <a:pPr algn="just"/>
            <a:r>
              <a:rPr lang="ru-RU" sz="2200" b="1" dirty="0" smtClean="0"/>
              <a:t>в войне с Японией, на Сахалине. На </a:t>
            </a:r>
          </a:p>
          <a:p>
            <a:pPr algn="just"/>
            <a:r>
              <a:rPr lang="ru-RU" sz="2200" b="1" dirty="0" smtClean="0"/>
              <a:t>Сахалине прослужил до самой </a:t>
            </a:r>
          </a:p>
          <a:p>
            <a:pPr algn="just"/>
            <a:r>
              <a:rPr lang="ru-RU" sz="2200" b="1" dirty="0" smtClean="0"/>
              <a:t>демобилизации в 1949 году. Награждён  </a:t>
            </a:r>
          </a:p>
          <a:p>
            <a:pPr algn="just"/>
            <a:r>
              <a:rPr lang="ru-RU" sz="2200" b="1" dirty="0" smtClean="0"/>
              <a:t>медалями “За взятие Будапешта”, “За взятие Вены”, “За Победу над Германией”, “За Победу над Японией”, а также другими медалями. В 1985 году награжден орденом “Отечественной войны </a:t>
            </a:r>
            <a:r>
              <a:rPr lang="en-US" sz="2200" b="1" dirty="0" smtClean="0"/>
              <a:t>II </a:t>
            </a:r>
            <a:r>
              <a:rPr lang="ru-RU" sz="2200" b="1" dirty="0" smtClean="0"/>
              <a:t>степени”.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85723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Рифгат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Каюмович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Учитель\Documents\бабакай\ракиповы\каюмович\рафгат\IMG-20230212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736"/>
            <a:ext cx="3105321" cy="454264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1714488"/>
            <a:ext cx="54292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Был призван в сентябре сорок четвёртого года. Его призвали в семнадцать лет. Когда его провожали, все плакали, ведь он был совсем ещё молодым и уже уходит на войну. Тогда он со словами «Заодно и за них поплачьте» выложил похоронки на всех родных, которые до этого никому не показывал и держал их у себя. Это были похоронки на его отца,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Ракипова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Каюма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а также на четырёх младших братьев его мамы</a:t>
            </a:r>
            <a:r>
              <a:rPr lang="ru-RU" sz="2200" b="1" dirty="0" smtClean="0">
                <a:ea typeface="Times New Roman" pitchFamily="18" charset="0"/>
                <a:cs typeface="Arial" pitchFamily="34" charset="0"/>
              </a:rPr>
              <a:t>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Учитель\Documents\бабакай\ракиповы\каюмович\рафгат\0000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072230" cy="43543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Его направили на Западный фронт. Война к тому времени уже подходила к концу. Поэтому их развернули на Восток, на войну с Японией. Войну с Японией начинал в Китае, освобождал Манчжурию в составе танкового полка.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492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Сослуживцы-ветераны старались оберегать их, совсем ещё юных солдат, и на самых трудных и опасных участках старались быть сами. Полагаясь, на свой богатый боевой и жизненный опыт, они говорили им: «Вы ещё молодые и вам ещё жить и жить...» По окончании войны продолжал службу в городе Дальний (ныне город Далянь, КНР). Был назначен командиром танка Т-34. </a:t>
            </a:r>
          </a:p>
          <a:p>
            <a:pPr algn="just"/>
            <a:r>
              <a:rPr lang="ru-RU" sz="2200" b="1" dirty="0" smtClean="0"/>
              <a:t>В 1951г. в звании старшины был демобилизован и вернулся домой. </a:t>
            </a:r>
            <a:endParaRPr lang="ru-RU" sz="2200" b="1" dirty="0"/>
          </a:p>
        </p:txBody>
      </p:sp>
      <p:pic>
        <p:nvPicPr>
          <p:cNvPr id="4097" name="Picture 1" descr="C:\Users\Учитель\Documents\бабакай\ракиповы\каюмович\рафгат\IMG-20230212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360167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928670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Рифгат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Каюмович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Учитель\Pictures\мелиса и рамис\IMG20210901113235.jpg"/>
          <p:cNvPicPr>
            <a:picLocks noChangeAspect="1" noChangeArrowheads="1"/>
          </p:cNvPicPr>
          <p:nvPr/>
        </p:nvPicPr>
        <p:blipFill>
          <a:blip r:embed="rId2" cstate="print"/>
          <a:srcRect t="30497"/>
          <a:stretch>
            <a:fillRect/>
          </a:stretch>
        </p:blipFill>
        <p:spPr bwMode="auto">
          <a:xfrm>
            <a:off x="4857752" y="857232"/>
            <a:ext cx="3786214" cy="569838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5720" y="1928802"/>
            <a:ext cx="42148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 так благодарна своей бабушке,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Якуповой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Рите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Расиховне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что она рассказал мне о моих пяти прапрадедушках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Ракиповых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 и открыла мне «дверцу» в историю нашей семьи.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9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Моя бабушка – </a:t>
            </a:r>
            <a:r>
              <a:rPr lang="ru-RU" sz="24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Якупова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Ракипова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) Рита </a:t>
            </a:r>
            <a:r>
              <a:rPr lang="ru-RU" sz="24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Расиховна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cuments\бабакай\ракиповы\бабакай\IMG-20210509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286016" cy="2271199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бабакай\ракиповы\каюмович\малик\IMG-20230215-WA0014.jpg"/>
          <p:cNvPicPr>
            <a:picLocks noChangeAspect="1" noChangeArrowheads="1"/>
          </p:cNvPicPr>
          <p:nvPr/>
        </p:nvPicPr>
        <p:blipFill>
          <a:blip r:embed="rId3"/>
          <a:srcRect l="5895" t="4410" b="2985"/>
          <a:stretch>
            <a:fillRect/>
          </a:stretch>
        </p:blipFill>
        <p:spPr bwMode="auto">
          <a:xfrm>
            <a:off x="7000892" y="857232"/>
            <a:ext cx="1937746" cy="2549225"/>
          </a:xfrm>
          <a:prstGeom prst="rect">
            <a:avLst/>
          </a:prstGeom>
          <a:noFill/>
        </p:spPr>
      </p:pic>
      <p:pic>
        <p:nvPicPr>
          <p:cNvPr id="1028" name="Picture 4" descr="C:\Users\Учитель\Documents\бабакай\ракиповы\каюмович\музип\IMG-20230213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6124"/>
            <a:ext cx="2190938" cy="2880000"/>
          </a:xfrm>
          <a:prstGeom prst="rect">
            <a:avLst/>
          </a:prstGeom>
          <a:noFill/>
        </p:spPr>
      </p:pic>
      <p:pic>
        <p:nvPicPr>
          <p:cNvPr id="1029" name="Picture 5" descr="C:\Users\Учитель\Documents\бабакай\ракиповы\каюмович\рафгат\IMG-20230212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14686"/>
            <a:ext cx="1904532" cy="2786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214686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1905 – 1994 гг.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350043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 Малик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1924 – 1945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Звезда на пилотку СССР купить"/>
          <p:cNvPicPr>
            <a:picLocks noChangeAspect="1" noChangeArrowheads="1"/>
          </p:cNvPicPr>
          <p:nvPr/>
        </p:nvPicPr>
        <p:blipFill>
          <a:blip r:embed="rId6"/>
          <a:srcRect l="17857" t="4167" r="19642" b="12499"/>
          <a:stretch>
            <a:fillRect/>
          </a:stretch>
        </p:blipFill>
        <p:spPr bwMode="auto">
          <a:xfrm>
            <a:off x="3714744" y="857231"/>
            <a:ext cx="1857388" cy="17689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264318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Каюм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1900 – 1942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614364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Музип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Каюмович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1925 – 2009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607220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Рифгат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Каюмович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1927 -  1988 гг.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 презентации 23 февра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571500" y="2286000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A50021"/>
                </a:solidFill>
                <a:latin typeface="Calibri" pitchFamily="34" charset="0"/>
              </a:rPr>
              <a:t/>
            </a:r>
            <a:br>
              <a:rPr lang="ru-RU" sz="4000" b="1">
                <a:solidFill>
                  <a:srgbClr val="A50021"/>
                </a:solidFill>
                <a:latin typeface="Calibri" pitchFamily="34" charset="0"/>
              </a:rPr>
            </a:br>
            <a:endParaRPr lang="ru-RU" sz="4000" b="1">
              <a:latin typeface="Calibri" pitchFamily="34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Цель:</a:t>
            </a:r>
            <a:r>
              <a:rPr lang="ru-RU" sz="2400" b="1" dirty="0" smtClean="0">
                <a:latin typeface="+mj-lt"/>
              </a:rPr>
              <a:t> восстановить историю своей семьи в годы Великой Отечественной войны.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Задачи работы</a:t>
            </a:r>
            <a:r>
              <a:rPr lang="ru-RU" sz="2400" b="1" dirty="0" smtClean="0">
                <a:latin typeface="+mj-lt"/>
              </a:rPr>
              <a:t>: </a:t>
            </a:r>
          </a:p>
          <a:p>
            <a:pPr lvl="0" algn="just"/>
            <a:r>
              <a:rPr lang="ru-RU" sz="2400" b="1" dirty="0" smtClean="0">
                <a:latin typeface="+mj-lt"/>
              </a:rPr>
              <a:t>1) Собрать материал об участии в Великой Отечественной войне наших прадедов.</a:t>
            </a:r>
          </a:p>
          <a:p>
            <a:pPr lvl="0" algn="just"/>
            <a:r>
              <a:rPr lang="ru-RU" sz="2400" b="1" dirty="0" smtClean="0">
                <a:latin typeface="+mj-lt"/>
              </a:rPr>
              <a:t>2) Исследовать материал, касающийся истории наших семей 				и Великой Отечественной войны.</a:t>
            </a:r>
          </a:p>
          <a:p>
            <a:pPr lvl="0" algn="just"/>
            <a:r>
              <a:rPr lang="ru-RU" sz="2400" b="1" dirty="0" smtClean="0">
                <a:latin typeface="+mj-lt"/>
              </a:rPr>
              <a:t>				3) Изучить семейный архив: 					познакомиться с 							сохранившимися фотографиями, 				документами, наградами.</a:t>
            </a:r>
          </a:p>
        </p:txBody>
      </p:sp>
      <p:pic>
        <p:nvPicPr>
          <p:cNvPr id="16385" name="Picture 1" descr="C:\Users\Учитель\Documents\бабакай\ракиповы\бабакай\IMG-20230129-WA0019.jpg"/>
          <p:cNvPicPr>
            <a:picLocks noChangeAspect="1" noChangeArrowheads="1"/>
          </p:cNvPicPr>
          <p:nvPr/>
        </p:nvPicPr>
        <p:blipFill>
          <a:blip r:embed="rId3" cstate="print"/>
          <a:srcRect b="11071"/>
          <a:stretch>
            <a:fillRect/>
          </a:stretch>
        </p:blipFill>
        <p:spPr bwMode="auto">
          <a:xfrm>
            <a:off x="500034" y="2857496"/>
            <a:ext cx="2550498" cy="3024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357431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cuments\бабакай\ракиповы\бабакай\IMG-20210509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286016" cy="2271199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бабакай\ракиповы\каюмович\малик\IMG-20230215-WA0014.jpg"/>
          <p:cNvPicPr>
            <a:picLocks noChangeAspect="1" noChangeArrowheads="1"/>
          </p:cNvPicPr>
          <p:nvPr/>
        </p:nvPicPr>
        <p:blipFill>
          <a:blip r:embed="rId3"/>
          <a:srcRect l="5895" t="4410" b="2985"/>
          <a:stretch>
            <a:fillRect/>
          </a:stretch>
        </p:blipFill>
        <p:spPr bwMode="auto">
          <a:xfrm>
            <a:off x="7000892" y="857232"/>
            <a:ext cx="1937746" cy="2549225"/>
          </a:xfrm>
          <a:prstGeom prst="rect">
            <a:avLst/>
          </a:prstGeom>
          <a:noFill/>
        </p:spPr>
      </p:pic>
      <p:pic>
        <p:nvPicPr>
          <p:cNvPr id="1028" name="Picture 4" descr="C:\Users\Учитель\Documents\бабакай\ракиповы\каюмович\музип\IMG-20230213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6124"/>
            <a:ext cx="2190938" cy="2880000"/>
          </a:xfrm>
          <a:prstGeom prst="rect">
            <a:avLst/>
          </a:prstGeom>
          <a:noFill/>
        </p:spPr>
      </p:pic>
      <p:pic>
        <p:nvPicPr>
          <p:cNvPr id="1029" name="Picture 5" descr="C:\Users\Учитель\Documents\бабакай\ракиповы\каюмович\рафгат\IMG-20230212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14686"/>
            <a:ext cx="1904532" cy="2786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214686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1905 – 1994 гг.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350043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 Малик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1924 – 1945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Звезда на пилотку СССР купить"/>
          <p:cNvPicPr>
            <a:picLocks noChangeAspect="1" noChangeArrowheads="1"/>
          </p:cNvPicPr>
          <p:nvPr/>
        </p:nvPicPr>
        <p:blipFill>
          <a:blip r:embed="rId6"/>
          <a:srcRect l="17857" t="4167" r="19642" b="12499"/>
          <a:stretch>
            <a:fillRect/>
          </a:stretch>
        </p:blipFill>
        <p:spPr bwMode="auto">
          <a:xfrm>
            <a:off x="3714744" y="857231"/>
            <a:ext cx="1857388" cy="17689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264318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Каюм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Габдрахимович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1900 – 1942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614364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Музип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Каюмович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1925 – 2009 </a:t>
            </a:r>
            <a:r>
              <a:rPr lang="ru-RU" b="1" dirty="0" err="1" smtClean="0">
                <a:solidFill>
                  <a:srgbClr val="002060"/>
                </a:solidFill>
              </a:rPr>
              <a:t>гг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607220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Ракипов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Рифгат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Каюмович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1927 -  1988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48" y="92867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Прапрадедушка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428736"/>
            <a:ext cx="55721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Родился 8 октября в 1905 году в деревне </a:t>
            </a:r>
            <a:r>
              <a:rPr lang="ru-RU" sz="2200" b="1" dirty="0" err="1" smtClean="0"/>
              <a:t>Таллыкуль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Шаранского</a:t>
            </a:r>
            <a:r>
              <a:rPr lang="ru-RU" sz="2200" b="1" dirty="0" smtClean="0"/>
              <a:t> района, в республике Башкирии. </a:t>
            </a:r>
          </a:p>
          <a:p>
            <a:pPr algn="just"/>
            <a:r>
              <a:rPr lang="ru-RU" sz="2200" b="1" dirty="0" smtClean="0"/>
              <a:t>Когда началась война, моего прапрадеда не сразу призвали на фронт, из-за покалеченной руки. Это произошло еще в юности, во время Гражданской войны. Он нашел патрон от винтовки. Начал его разбирать и патрон у него в руке разорвался. Но, несмотря на увечье, он добился своего и 20 августа сорок второго года ушел на фронт, оставив детей и жену. Ему было 37 лет.</a:t>
            </a:r>
          </a:p>
          <a:p>
            <a:endParaRPr lang="ru-RU" dirty="0"/>
          </a:p>
        </p:txBody>
      </p:sp>
      <p:pic>
        <p:nvPicPr>
          <p:cNvPr id="5" name="Picture 2" descr="C:\Users\Учитель\Documents\бабакай\ракиповы\бабакай\IMG-20230215-WA0006.jpg"/>
          <p:cNvPicPr>
            <a:picLocks noChangeAspect="1" noChangeArrowheads="1"/>
          </p:cNvPicPr>
          <p:nvPr/>
        </p:nvPicPr>
        <p:blipFill>
          <a:blip r:embed="rId2"/>
          <a:srcRect l="5880" t="28663" r="11805"/>
          <a:stretch>
            <a:fillRect/>
          </a:stretch>
        </p:blipFill>
        <p:spPr bwMode="auto">
          <a:xfrm>
            <a:off x="142844" y="1785926"/>
            <a:ext cx="3037521" cy="350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0430" y="1357298"/>
            <a:ext cx="5429288" cy="5692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Свой путь </a:t>
            </a:r>
            <a:r>
              <a:rPr lang="ru-RU" sz="2200" b="1" dirty="0" err="1" smtClean="0"/>
              <a:t>Габдрашит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бабай</a:t>
            </a:r>
            <a:r>
              <a:rPr lang="ru-RU" sz="2200" b="1" dirty="0" smtClean="0"/>
              <a:t> начинал рядовым в </a:t>
            </a:r>
            <a:r>
              <a:rPr lang="ru-RU" sz="2200" b="1" dirty="0" smtClean="0"/>
              <a:t>300 стрелковой </a:t>
            </a:r>
            <a:r>
              <a:rPr lang="ru-RU" sz="2200" b="1" dirty="0" smtClean="0"/>
              <a:t>дивизии . 4 октября сорок второго года дивизию направили на Сталинградский фронт.</a:t>
            </a:r>
          </a:p>
          <a:p>
            <a:pPr algn="just"/>
            <a:r>
              <a:rPr lang="ru-RU" sz="2200" b="1" dirty="0" smtClean="0"/>
              <a:t>эпизодов из его военных воспоминаний:</a:t>
            </a:r>
          </a:p>
          <a:p>
            <a:pPr algn="just"/>
            <a:r>
              <a:rPr lang="ru-RU" sz="2200" b="1" dirty="0" smtClean="0"/>
              <a:t>«Земля горела под ногами, люди бежали, падали, сверху бомбили немцы с самолетов, снизу стреляли наши зенитчики. Был самый настоящий ад. Люди были голодными, измученными, но обороняли свой рубеж до последнего дыхания. Много было раненых. Они перевязывали свои раны обрывками белья, и продолжали бой до последнего патрона». </a:t>
            </a: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Прапрадедушка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Учитель\Documents\бабакай\ракиповы\бабакай\IMG-20230215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5"/>
            <a:ext cx="3000396" cy="401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Учитель\Documents\бабакай\ракиповы\бабакай\00001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88193" cy="5000636"/>
          </a:xfrm>
          <a:prstGeom prst="rect">
            <a:avLst/>
          </a:prstGeom>
          <a:noFill/>
        </p:spPr>
      </p:pic>
      <p:pic>
        <p:nvPicPr>
          <p:cNvPr id="30723" name="Picture 3" descr="C:\Users\Учитель\Documents\бабакай\ракиповы\бабакай\00001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501335" cy="5056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Прапрадедушка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214282" y="1423896"/>
            <a:ext cx="857256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		Сталинградскую битву закончил в 					звании ефрейтора и был награжден 				медалью «За оборону Сталинграда».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		Великий день Победы встретил в 					Берлине.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indent="571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		Прапрадеду была объявлена 					благодарность </a:t>
            </a:r>
            <a:r>
              <a:rPr lang="ru-RU" sz="2200" b="1" dirty="0" smtClean="0">
                <a:latin typeface="+mj-lt"/>
                <a:ea typeface="Times New Roman" pitchFamily="18" charset="0"/>
                <a:cs typeface="Arial" pitchFamily="34" charset="0"/>
              </a:rPr>
              <a:t>за</a:t>
            </a:r>
          </a:p>
          <a:p>
            <a:pPr indent="571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участие в битве за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			Берлин. За героизм </a:t>
            </a: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+mj-lt"/>
                <a:ea typeface="Times New Roman" pitchFamily="18" charset="0"/>
                <a:cs typeface="Arial" pitchFamily="34" charset="0"/>
              </a:rPr>
              <a:t>				и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службу он 							получил медаль </a:t>
            </a: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+mj-lt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«За Победу над</a:t>
            </a: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	Германией», Орден Отечественной 					войны I степени и юбилейные 					награды.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362" name="Picture 2" descr="C:\Users\Учитель\Documents\бабакай\ракиповы\бабакай\IMG-20210509-WA0045.jpg"/>
          <p:cNvPicPr>
            <a:picLocks noChangeAspect="1" noChangeArrowheads="1"/>
          </p:cNvPicPr>
          <p:nvPr/>
        </p:nvPicPr>
        <p:blipFill>
          <a:blip r:embed="rId2"/>
          <a:srcRect l="2191"/>
          <a:stretch>
            <a:fillRect/>
          </a:stretch>
        </p:blipFill>
        <p:spPr bwMode="auto">
          <a:xfrm>
            <a:off x="428596" y="1785926"/>
            <a:ext cx="3189699" cy="3240000"/>
          </a:xfrm>
          <a:prstGeom prst="rect">
            <a:avLst/>
          </a:prstGeom>
          <a:noFill/>
        </p:spPr>
      </p:pic>
      <p:pic>
        <p:nvPicPr>
          <p:cNvPr id="15363" name="Picture 3" descr="C:\Users\Учитель\Documents\бабакай\ракиповы\бабакай\IMG-20230130-WA0008.jpg"/>
          <p:cNvPicPr>
            <a:picLocks noChangeAspect="1" noChangeArrowheads="1"/>
          </p:cNvPicPr>
          <p:nvPr/>
        </p:nvPicPr>
        <p:blipFill>
          <a:blip r:embed="rId3"/>
          <a:srcRect t="8820" b="9600"/>
          <a:stretch>
            <a:fillRect/>
          </a:stretch>
        </p:blipFill>
        <p:spPr bwMode="auto">
          <a:xfrm>
            <a:off x="6500826" y="3786190"/>
            <a:ext cx="2430000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Прапрадедушка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Учитель\Documents\бабакай\ракиповы\бабакай\IMG-20230129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375446" cy="4500594"/>
          </a:xfrm>
          <a:prstGeom prst="rect">
            <a:avLst/>
          </a:prstGeom>
          <a:noFill/>
        </p:spPr>
      </p:pic>
      <p:pic>
        <p:nvPicPr>
          <p:cNvPr id="32771" name="Picture 3" descr="C:\Users\Учитель\Documents\бабакай\ракиповы\бабакай\IMG-20230129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357586" cy="44767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92933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участие в исторической битве за Берлин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Увольнение в запас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Прапрадедушка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Габдрашит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Габдрахимович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ocuments\бабакай\ракиповы\каюмович\каюм\00000273.JPG"/>
          <p:cNvPicPr>
            <a:picLocks noChangeAspect="1" noChangeArrowheads="1"/>
          </p:cNvPicPr>
          <p:nvPr/>
        </p:nvPicPr>
        <p:blipFill>
          <a:blip r:embed="rId2"/>
          <a:srcRect l="2778" t="69813" r="9447" b="18590"/>
          <a:stretch>
            <a:fillRect/>
          </a:stretch>
        </p:blipFill>
        <p:spPr bwMode="auto">
          <a:xfrm>
            <a:off x="285720" y="3643314"/>
            <a:ext cx="8454668" cy="1928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92867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Ракипов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Каюм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Габрахимович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Выписка под №195 с сайта «Память народа», в которой говорится, что умер от ран 31октября в 1942 году. Похоронен в братской могиле в селе Александровка </a:t>
            </a:r>
            <a:r>
              <a:rPr lang="ru-RU" sz="2200" b="1" dirty="0" err="1" smtClean="0"/>
              <a:t>Иловлинского</a:t>
            </a:r>
            <a:r>
              <a:rPr lang="ru-RU" sz="2200" b="1" dirty="0" smtClean="0"/>
              <a:t> района Сталинградской (ныне Волгоградской) области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999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Учитель</cp:lastModifiedBy>
  <cp:revision>190</cp:revision>
  <dcterms:created xsi:type="dcterms:W3CDTF">2015-04-19T15:51:03Z</dcterms:created>
  <dcterms:modified xsi:type="dcterms:W3CDTF">2024-05-03T18:34:31Z</dcterms:modified>
</cp:coreProperties>
</file>