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57" r:id="rId3"/>
    <p:sldId id="258" r:id="rId4"/>
    <p:sldId id="260" r:id="rId5"/>
    <p:sldId id="261" r:id="rId6"/>
    <p:sldId id="268" r:id="rId7"/>
    <p:sldId id="269" r:id="rId8"/>
    <p:sldId id="270" r:id="rId9"/>
    <p:sldId id="271" r:id="rId10"/>
    <p:sldId id="273" r:id="rId11"/>
    <p:sldId id="274" r:id="rId12"/>
    <p:sldId id="275" r:id="rId13"/>
    <p:sldId id="276" r:id="rId14"/>
    <p:sldId id="277" r:id="rId15"/>
    <p:sldId id="278" r:id="rId16"/>
    <p:sldId id="279"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78" autoAdjust="0"/>
    <p:restoredTop sz="94660"/>
  </p:normalViewPr>
  <p:slideViewPr>
    <p:cSldViewPr snapToGrid="0" showGuides="1">
      <p:cViewPr varScale="1">
        <p:scale>
          <a:sx n="69" d="100"/>
          <a:sy n="69" d="100"/>
        </p:scale>
        <p:origin x="-798" y="-108"/>
      </p:cViewPr>
      <p:guideLst>
        <p:guide orient="horz" pos="2052"/>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pPr/>
              <a:t>4/8/2023</a:t>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pPr/>
              <a:t>4/8/2023</a:t>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pPr/>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pPr/>
              <a:t>‹#›</a:t>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0FBDFE-C587-4B4C-A407-44438C67B59E}" type="datetimeFigureOut">
              <a:rPr lang="en-US" smtClean="0"/>
              <a:pPr/>
              <a:t>4/8/2023</a:t>
            </a:fld>
            <a:endParaRPr lang="en-US" dirty="0"/>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9AE70B2-8BF9-45C0-BB95-33D1B9D3A85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smtClean="0">
                <a:sym typeface="+mn-ea"/>
              </a:rPr>
              <a:t>Click to edit Master title style</a:t>
            </a: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dt" sz="half" idx="10"/>
          </p:nvPr>
        </p:nvSpPr>
        <p:spPr/>
        <p:txBody>
          <a:bodyPr/>
          <a:lstStyle/>
          <a:p>
            <a:fld id="{760FBDFE-C587-4B4C-A407-44438C67B59E}"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smtClean="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smtClean="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0FBDFE-C587-4B4C-A407-44438C67B59E}" type="datetimeFigureOut">
              <a:rPr lang="en-US" smtClean="0"/>
              <a:pPr/>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en-US" smtClean="0"/>
              <a:pPr/>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pPr/>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en-US" smtClean="0"/>
              <a:pPr/>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smtClean="0"/>
              <a:t>Click to edit Master text styles</a:t>
            </a:r>
          </a:p>
          <a:p>
            <a:pPr lvl="1"/>
            <a:r>
              <a:rPr lang="en-US" dirty="0" smtClean="0"/>
              <a:t>Second level</a:t>
            </a:r>
          </a:p>
          <a:p>
            <a:pPr lvl="2"/>
            <a:r>
              <a:rPr lang="en-US" dirty="0" smtClean="0"/>
              <a:t>Third level</a:t>
            </a:r>
            <a:endParaRPr lang="en-US" dirty="0"/>
          </a:p>
          <a:p>
            <a:pPr lvl="3"/>
            <a:r>
              <a:rPr lang="en-US" dirty="0" smtClean="0"/>
              <a:t>Fourth level</a:t>
            </a:r>
            <a:endParaRPr lang="en-US" dirty="0"/>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pPr/>
              <a:t>4/8/2023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Изображение 101"/>
          <p:cNvPicPr/>
          <p:nvPr/>
        </p:nvPicPr>
        <p:blipFill>
          <a:blip r:embed="rId2"/>
          <a:srcRect l="2709" t="6083" r="45302" b="2573"/>
          <a:stretch>
            <a:fillRect/>
          </a:stretch>
        </p:blipFill>
        <p:spPr>
          <a:xfrm>
            <a:off x="1743710" y="786765"/>
            <a:ext cx="3963670" cy="5284470"/>
          </a:xfrm>
          <a:prstGeom prst="rect">
            <a:avLst/>
          </a:prstGeom>
          <a:noFill/>
          <a:ln w="9525">
            <a:noFill/>
          </a:ln>
        </p:spPr>
      </p:pic>
      <p:sp>
        <p:nvSpPr>
          <p:cNvPr id="2" name="Title 1"/>
          <p:cNvSpPr>
            <a:spLocks noGrp="1"/>
          </p:cNvSpPr>
          <p:nvPr>
            <p:ph type="ctrTitle"/>
          </p:nvPr>
        </p:nvSpPr>
        <p:spPr>
          <a:xfrm>
            <a:off x="5864225" y="2299970"/>
            <a:ext cx="4540250" cy="2258060"/>
          </a:xfrm>
        </p:spPr>
        <p:txBody>
          <a:bodyPr>
            <a:normAutofit/>
          </a:bodyPr>
          <a:lstStyle/>
          <a:p>
            <a:pPr algn="ctr"/>
            <a:r>
              <a:rPr lang="ru-RU" altLang="en-US" sz="3555" b="1" smtClean="0">
                <a:latin typeface="Arial Black" panose="020B0A04020102020204" charset="0"/>
                <a:cs typeface="Arial Black" panose="020B0A04020102020204" charset="0"/>
              </a:rPr>
              <a:t>Габдулла</a:t>
            </a:r>
            <a:r>
              <a:rPr lang="ru-RU" altLang="en-US" sz="3555" b="1" dirty="0" smtClean="0">
                <a:latin typeface="Arial Black" panose="020B0A04020102020204" charset="0"/>
                <a:cs typeface="Arial Black" panose="020B0A04020102020204" charset="0"/>
              </a:rPr>
              <a:t> </a:t>
            </a:r>
            <a:r>
              <a:rPr lang="ru-RU" altLang="en-US" sz="3555" b="1" dirty="0">
                <a:latin typeface="Arial Black" panose="020B0A04020102020204" charset="0"/>
                <a:cs typeface="Arial Black" panose="020B0A04020102020204" charset="0"/>
              </a:rPr>
              <a:t>Тукай</a:t>
            </a:r>
            <a:br>
              <a:rPr lang="ru-RU" altLang="en-US" sz="3555" b="1" dirty="0">
                <a:latin typeface="Arial Black" panose="020B0A04020102020204" charset="0"/>
                <a:cs typeface="Arial Black" panose="020B0A04020102020204" charset="0"/>
              </a:rPr>
            </a:br>
            <a:r>
              <a:rPr lang="ru-RU" altLang="en-US" sz="3555" b="1" dirty="0">
                <a:latin typeface="Arial Black" panose="020B0A04020102020204" charset="0"/>
                <a:cs typeface="Arial Black" panose="020B0A04020102020204" charset="0"/>
              </a:rPr>
              <a:t>26.04.1886-15.04.1913</a:t>
            </a:r>
          </a:p>
        </p:txBody>
      </p:sp>
      <p:sp>
        <p:nvSpPr>
          <p:cNvPr id="5" name="Subtitle 4"/>
          <p:cNvSpPr>
            <a:spLocks noGrp="1"/>
          </p:cNvSpPr>
          <p:nvPr>
            <p:ph type="subTitle" idx="1"/>
          </p:nvPr>
        </p:nvSpPr>
        <p:spPr>
          <a:xfrm>
            <a:off x="5494655" y="5692775"/>
            <a:ext cx="5594350" cy="530225"/>
          </a:xfrm>
        </p:spPr>
        <p:txBody>
          <a:bodyPr/>
          <a:lstStyle/>
          <a:p>
            <a:r>
              <a:rPr lang="ru-RU" altLang="en-US" b="1">
                <a:solidFill>
                  <a:schemeClr val="tx1">
                    <a:lumMod val="95000"/>
                    <a:lumOff val="5000"/>
                  </a:schemeClr>
                </a:solidFill>
              </a:rPr>
              <a:t>Галиева Минзиля Гаптелхаевна</a:t>
            </a:r>
          </a:p>
        </p:txBody>
      </p:sp>
      <p:sp>
        <p:nvSpPr>
          <p:cNvPr id="3" name="Текстовое поле 2"/>
          <p:cNvSpPr txBox="1"/>
          <p:nvPr/>
        </p:nvSpPr>
        <p:spPr>
          <a:xfrm>
            <a:off x="5864225" y="786765"/>
            <a:ext cx="4605020" cy="1198880"/>
          </a:xfrm>
          <a:prstGeom prst="rect">
            <a:avLst/>
          </a:prstGeom>
          <a:noFill/>
        </p:spPr>
        <p:txBody>
          <a:bodyPr wrap="square" rtlCol="0">
            <a:spAutoFit/>
          </a:bodyPr>
          <a:lstStyle/>
          <a:p>
            <a:pPr algn="ctr"/>
            <a:r>
              <a:rPr lang="en-US" altLang="ru-RU"/>
              <a:t>И туган тел, и матур тел, әткәм-әнкәмнең теле!</a:t>
            </a:r>
          </a:p>
          <a:p>
            <a:pPr algn="ctr"/>
            <a:r>
              <a:rPr lang="en-US" altLang="ru-RU"/>
              <a:t>Дөньяда күп нәрсә белдем син туган тел аркылы...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Замещающее содержимое 100"/>
          <p:cNvPicPr>
            <a:picLocks noGrp="1" noChangeAspect="1"/>
          </p:cNvPicPr>
          <p:nvPr>
            <p:ph sz="half" idx="1"/>
          </p:nvPr>
        </p:nvPicPr>
        <p:blipFill>
          <a:blip r:embed="rId2"/>
          <a:srcRect l="1896" t="3930" r="54885" b="1782"/>
          <a:stretch>
            <a:fillRect/>
          </a:stretch>
        </p:blipFill>
        <p:spPr>
          <a:xfrm>
            <a:off x="7492365" y="306070"/>
            <a:ext cx="4309110" cy="3232150"/>
          </a:xfrm>
          <a:prstGeom prst="rect">
            <a:avLst/>
          </a:prstGeom>
          <a:noFill/>
          <a:ln w="9525">
            <a:noFill/>
          </a:ln>
        </p:spPr>
      </p:pic>
      <p:sp>
        <p:nvSpPr>
          <p:cNvPr id="2" name="Текстовое поле 1"/>
          <p:cNvSpPr txBox="1"/>
          <p:nvPr/>
        </p:nvSpPr>
        <p:spPr>
          <a:xfrm>
            <a:off x="5095240" y="2249170"/>
            <a:ext cx="2523490" cy="368300"/>
          </a:xfrm>
          <a:prstGeom prst="rect">
            <a:avLst/>
          </a:prstGeom>
          <a:noFill/>
        </p:spPr>
        <p:txBody>
          <a:bodyPr wrap="square" rtlCol="0">
            <a:spAutoFit/>
          </a:bodyPr>
          <a:lstStyle/>
          <a:p>
            <a:pPr algn="ctr"/>
            <a:r>
              <a:rPr lang="ru-RU" altLang="en-US" b="1">
                <a:effectLst>
                  <a:outerShdw blurRad="38100" dist="38100" dir="2700000" algn="tl">
                    <a:srgbClr val="000000">
                      <a:alpha val="43137"/>
                    </a:srgbClr>
                  </a:outerShdw>
                </a:effectLst>
              </a:rPr>
              <a:t>Тукайны</a:t>
            </a:r>
            <a:r>
              <a:rPr lang="en-US" altLang="en-US" b="1">
                <a:effectLst>
                  <a:outerShdw blurRad="38100" dist="38100" dir="2700000" algn="tl">
                    <a:srgbClr val="000000">
                      <a:alpha val="43137"/>
                    </a:srgbClr>
                  </a:outerShdw>
                </a:effectLst>
              </a:rPr>
              <a:t>ң остазы</a:t>
            </a:r>
          </a:p>
        </p:txBody>
      </p:sp>
      <p:pic>
        <p:nvPicPr>
          <p:cNvPr id="100" name="Изображение 99"/>
          <p:cNvPicPr/>
          <p:nvPr/>
        </p:nvPicPr>
        <p:blipFill>
          <a:blip r:embed="rId3"/>
          <a:stretch>
            <a:fillRect/>
          </a:stretch>
        </p:blipFill>
        <p:spPr>
          <a:xfrm>
            <a:off x="480695" y="306070"/>
            <a:ext cx="4614545" cy="3181350"/>
          </a:xfrm>
          <a:prstGeom prst="rect">
            <a:avLst/>
          </a:prstGeom>
          <a:noFill/>
          <a:ln w="9525">
            <a:noFill/>
          </a:ln>
        </p:spPr>
      </p:pic>
      <p:pic>
        <p:nvPicPr>
          <p:cNvPr id="102" name="Замещающее содержимое 101"/>
          <p:cNvPicPr>
            <a:picLocks noGrp="1" noChangeAspect="1"/>
          </p:cNvPicPr>
          <p:nvPr>
            <p:ph sz="half" idx="2"/>
          </p:nvPr>
        </p:nvPicPr>
        <p:blipFill>
          <a:blip r:embed="rId2"/>
          <a:srcRect l="53382" t="4265" r="11679" b="26781"/>
          <a:stretch>
            <a:fillRect/>
          </a:stretch>
        </p:blipFill>
        <p:spPr>
          <a:xfrm>
            <a:off x="4745990" y="2617470"/>
            <a:ext cx="3221990" cy="41148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7700" y="314325"/>
            <a:ext cx="10515600" cy="984885"/>
          </a:xfrm>
        </p:spPr>
        <p:txBody>
          <a:bodyPr/>
          <a:lstStyle/>
          <a:p>
            <a:pPr algn="ctr"/>
            <a:r>
              <a:rPr lang="ru-RU" altLang="ru-RU">
                <a:effectLst>
                  <a:outerShdw blurRad="38100" dist="38100" dir="2700000" algn="tl">
                    <a:srgbClr val="000000">
                      <a:alpha val="43137"/>
                    </a:srgbClr>
                  </a:outerShdw>
                </a:effectLst>
                <a:latin typeface="Arial Black" panose="020B0A04020102020204" charset="0"/>
                <a:cs typeface="Arial Black" panose="020B0A04020102020204" charset="0"/>
              </a:rPr>
              <a:t>Кире Казанга кайту</a:t>
            </a:r>
          </a:p>
        </p:txBody>
      </p:sp>
      <p:sp>
        <p:nvSpPr>
          <p:cNvPr id="5" name="Замещающее содержимое 4"/>
          <p:cNvSpPr>
            <a:spLocks noGrp="1"/>
          </p:cNvSpPr>
          <p:nvPr>
            <p:ph sz="half" idx="1"/>
          </p:nvPr>
        </p:nvSpPr>
        <p:spPr>
          <a:xfrm>
            <a:off x="1045845" y="1168400"/>
            <a:ext cx="10100310" cy="2324735"/>
          </a:xfrm>
        </p:spPr>
        <p:txBody>
          <a:bodyPr/>
          <a:lstStyle/>
          <a:p>
            <a:pPr algn="ctr"/>
            <a:r>
              <a:rPr lang="ru-RU" altLang="en-US" sz="2400" b="1">
                <a:effectLst>
                  <a:outerShdw blurRad="38100" dist="38100" dir="2700000" algn="tl">
                    <a:srgbClr val="000000">
                      <a:alpha val="43137"/>
                    </a:srgbClr>
                  </a:outerShdw>
                </a:effectLst>
              </a:rPr>
              <a:t>Тукай, унике ел гомер иткән шәһәрен калдырып, 1907 елның көзендә Казанга килә. 1907 ел башында Уральскида Тукайның тормышы һәм эш шартлары катлаулана, материаль яктан да кысынкылана бара. Типография эшчеләре арасында агитация алып барганы өчен шагыйрь эштән чыгарыла.</a:t>
            </a:r>
          </a:p>
          <a:p>
            <a:pPr algn="ctr"/>
            <a:endParaRPr lang="ru-RU" altLang="en-US" sz="2400" b="1">
              <a:effectLst>
                <a:outerShdw blurRad="38100" dist="38100" dir="2700000" algn="tl">
                  <a:srgbClr val="000000">
                    <a:alpha val="43137"/>
                  </a:srgbClr>
                </a:outerShdw>
              </a:effectLst>
            </a:endParaRPr>
          </a:p>
        </p:txBody>
      </p:sp>
      <p:pic>
        <p:nvPicPr>
          <p:cNvPr id="101" name="Замещающее содержимое 100"/>
          <p:cNvPicPr>
            <a:picLocks noGrp="1"/>
          </p:cNvPicPr>
          <p:nvPr>
            <p:ph sz="half" idx="2"/>
          </p:nvPr>
        </p:nvPicPr>
        <p:blipFill>
          <a:blip r:embed="rId2"/>
          <a:stretch>
            <a:fillRect/>
          </a:stretch>
        </p:blipFill>
        <p:spPr>
          <a:xfrm>
            <a:off x="3963035" y="3493135"/>
            <a:ext cx="3884295" cy="308356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altLang="en-US">
                <a:latin typeface="Arial Black" panose="020B0A04020102020204" charset="0"/>
                <a:cs typeface="Arial Black" panose="020B0A04020102020204" charset="0"/>
              </a:rPr>
              <a:t>Тукайны</a:t>
            </a:r>
            <a:r>
              <a:rPr lang="en-US" altLang="ru-RU">
                <a:latin typeface="Arial Black" panose="020B0A04020102020204" charset="0"/>
                <a:cs typeface="Arial Black" panose="020B0A04020102020204" charset="0"/>
              </a:rPr>
              <a:t>ң дөн</a:t>
            </a:r>
            <a:r>
              <a:rPr lang="ru-RU" altLang="ru-RU">
                <a:latin typeface="Arial Black" panose="020B0A04020102020204" charset="0"/>
                <a:cs typeface="Arial Black" panose="020B0A04020102020204" charset="0"/>
              </a:rPr>
              <a:t>ьядан к</a:t>
            </a:r>
            <a:r>
              <a:rPr lang="en-US" altLang="ru-RU">
                <a:latin typeface="Arial Black" panose="020B0A04020102020204" charset="0"/>
                <a:cs typeface="Arial Black" panose="020B0A04020102020204" charset="0"/>
              </a:rPr>
              <a:t>итүе</a:t>
            </a:r>
          </a:p>
        </p:txBody>
      </p:sp>
      <p:sp>
        <p:nvSpPr>
          <p:cNvPr id="5" name="Замещающее содержимое 4"/>
          <p:cNvSpPr>
            <a:spLocks noGrp="1"/>
          </p:cNvSpPr>
          <p:nvPr>
            <p:ph sz="half" idx="1"/>
          </p:nvPr>
        </p:nvSpPr>
        <p:spPr>
          <a:xfrm>
            <a:off x="812800" y="1383665"/>
            <a:ext cx="10185400" cy="4351655"/>
          </a:xfrm>
        </p:spPr>
        <p:txBody>
          <a:bodyPr>
            <a:noAutofit/>
          </a:bodyPr>
          <a:lstStyle/>
          <a:p>
            <a:pPr algn="ctr"/>
            <a:r>
              <a:rPr lang="ru-RU" altLang="en-US" sz="2300" b="1">
                <a:effectLst>
                  <a:outerShdw blurRad="38100" dist="38100" dir="2700000" algn="tl">
                    <a:srgbClr val="000000">
                      <a:alpha val="43137"/>
                    </a:srgbClr>
                  </a:outerShdw>
                </a:effectLst>
              </a:rPr>
              <a:t>1911 —1912 елларда шагыйрь, авыруының һаман көчәя баруына карамастан, Казаннан читкә озак сәяхәтләргә чыгып китә. 1911 елның язында ул Әстерханга барып чыга, шул ук елның көзендә Өчилегә кайтып, абзасы Кәшфелкәбир йортында кышны үткәрә, 1912 елнын: көзендә Уфада, Петербургта һәм Троицк якларында булып кайта.</a:t>
            </a:r>
          </a:p>
          <a:p>
            <a:pPr algn="ctr"/>
            <a:r>
              <a:rPr lang="ru-RU" altLang="en-US" sz="2300" b="1">
                <a:effectLst>
                  <a:outerShdw blurRad="38100" dist="38100" dir="2700000" algn="tl">
                    <a:srgbClr val="000000">
                      <a:alpha val="43137"/>
                    </a:srgbClr>
                  </a:outerShdw>
                </a:effectLst>
              </a:rPr>
              <a:t>Бер ай, күп булса ай ярым гомере калган шагыйрь 26 февральдә соңгы дәрәҗәгә җиткән туберкулез белән больницага керә.</a:t>
            </a:r>
          </a:p>
          <a:p>
            <a:pPr algn="ctr"/>
            <a:r>
              <a:rPr lang="ru-RU" altLang="en-US" sz="2300" b="1">
                <a:effectLst>
                  <a:outerShdw blurRad="38100" dist="38100" dir="2700000" algn="tl">
                    <a:srgbClr val="000000">
                      <a:alpha val="43137"/>
                    </a:srgbClr>
                  </a:outerShdw>
                </a:effectLst>
              </a:rPr>
              <a:t>1913 елның 2 (15) апрелендә кичке 8 сәгать 15 минутта Габдулла Тукайның йөрәге тибүдән туктый.</a:t>
            </a:r>
          </a:p>
          <a:p>
            <a:pPr algn="ctr"/>
            <a:endParaRPr lang="ru-RU" altLang="en-US" sz="2000" b="1">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Замещающее содержимое 9" descr="Tuqay_in_hospital"/>
          <p:cNvPicPr>
            <a:picLocks noGrp="1" noChangeAspect="1"/>
          </p:cNvPicPr>
          <p:nvPr>
            <p:ph sz="half" idx="1"/>
          </p:nvPr>
        </p:nvPicPr>
        <p:blipFill>
          <a:blip r:embed="rId2" cstate="print"/>
          <a:stretch>
            <a:fillRect/>
          </a:stretch>
        </p:blipFill>
        <p:spPr>
          <a:xfrm>
            <a:off x="972185" y="1951355"/>
            <a:ext cx="4275455" cy="2954655"/>
          </a:xfrm>
          <a:prstGeom prst="rect">
            <a:avLst/>
          </a:prstGeom>
        </p:spPr>
      </p:pic>
      <p:sp>
        <p:nvSpPr>
          <p:cNvPr id="11" name="Текстовое поле 10"/>
          <p:cNvSpPr txBox="1"/>
          <p:nvPr/>
        </p:nvSpPr>
        <p:spPr>
          <a:xfrm>
            <a:off x="1449070" y="4959985"/>
            <a:ext cx="3321685" cy="368300"/>
          </a:xfrm>
          <a:prstGeom prst="rect">
            <a:avLst/>
          </a:prstGeom>
          <a:noFill/>
        </p:spPr>
        <p:txBody>
          <a:bodyPr wrap="square" rtlCol="0">
            <a:spAutoFit/>
          </a:bodyPr>
          <a:lstStyle/>
          <a:p>
            <a:pPr algn="ctr"/>
            <a:r>
              <a:rPr lang="en-US" altLang="ru-RU" b="1">
                <a:effectLst>
                  <a:outerShdw blurRad="38100" dist="38100" dir="2700000" algn="tl">
                    <a:srgbClr val="000000">
                      <a:alpha val="43137"/>
                    </a:srgbClr>
                  </a:outerShdw>
                </a:effectLst>
              </a:rPr>
              <a:t>Тукайның соңгы фотосы</a:t>
            </a:r>
          </a:p>
        </p:txBody>
      </p:sp>
      <p:pic>
        <p:nvPicPr>
          <p:cNvPr id="102" name="Замещающее содержимое 101"/>
          <p:cNvPicPr>
            <a:picLocks noGrp="1"/>
          </p:cNvPicPr>
          <p:nvPr>
            <p:ph sz="half" idx="2"/>
          </p:nvPr>
        </p:nvPicPr>
        <p:blipFill>
          <a:blip r:embed="rId3" cstate="print"/>
          <a:stretch>
            <a:fillRect/>
          </a:stretch>
        </p:blipFill>
        <p:spPr>
          <a:xfrm>
            <a:off x="8135620" y="253365"/>
            <a:ext cx="3486150" cy="3167380"/>
          </a:xfrm>
          <a:prstGeom prst="rect">
            <a:avLst/>
          </a:prstGeom>
          <a:noFill/>
          <a:ln w="9525">
            <a:noFill/>
          </a:ln>
        </p:spPr>
      </p:pic>
      <p:pic>
        <p:nvPicPr>
          <p:cNvPr id="103" name="Изображение 102"/>
          <p:cNvPicPr/>
          <p:nvPr/>
        </p:nvPicPr>
        <p:blipFill>
          <a:blip r:embed="rId4"/>
          <a:stretch>
            <a:fillRect/>
          </a:stretch>
        </p:blipFill>
        <p:spPr>
          <a:xfrm>
            <a:off x="5404485" y="3520440"/>
            <a:ext cx="4189730" cy="297688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pPr algn="ctr"/>
            <a:r>
              <a:rPr lang="ru-RU" altLang="en-US" sz="4000">
                <a:effectLst>
                  <a:outerShdw blurRad="38100" dist="38100" dir="2700000" algn="tl">
                    <a:srgbClr val="000000">
                      <a:alpha val="43137"/>
                    </a:srgbClr>
                  </a:outerShdw>
                </a:effectLst>
                <a:latin typeface="Arial Black" panose="020B0A04020102020204" charset="0"/>
                <a:cs typeface="Arial Black" panose="020B0A04020102020204" charset="0"/>
              </a:rPr>
              <a:t>Кырлайда Г.Тукай Дәүләт әдәби–мемориаль музей комплексы</a:t>
            </a:r>
          </a:p>
        </p:txBody>
      </p:sp>
      <p:pic>
        <p:nvPicPr>
          <p:cNvPr id="105" name="Замещающее содержимое 104"/>
          <p:cNvPicPr>
            <a:picLocks noGrp="1" noChangeAspect="1"/>
          </p:cNvPicPr>
          <p:nvPr>
            <p:ph sz="half" idx="1"/>
          </p:nvPr>
        </p:nvPicPr>
        <p:blipFill>
          <a:blip r:embed="rId2"/>
          <a:stretch>
            <a:fillRect/>
          </a:stretch>
        </p:blipFill>
        <p:spPr>
          <a:xfrm>
            <a:off x="476250" y="3945255"/>
            <a:ext cx="3810000" cy="2552700"/>
          </a:xfrm>
          <a:prstGeom prst="rect">
            <a:avLst/>
          </a:prstGeom>
          <a:noFill/>
          <a:ln w="9525">
            <a:noFill/>
          </a:ln>
        </p:spPr>
      </p:pic>
      <p:pic>
        <p:nvPicPr>
          <p:cNvPr id="106" name="Замещающее содержимое 105"/>
          <p:cNvPicPr>
            <a:picLocks noGrp="1"/>
          </p:cNvPicPr>
          <p:nvPr>
            <p:ph sz="half" idx="2"/>
          </p:nvPr>
        </p:nvPicPr>
        <p:blipFill>
          <a:blip r:embed="rId3"/>
          <a:stretch>
            <a:fillRect/>
          </a:stretch>
        </p:blipFill>
        <p:spPr>
          <a:xfrm>
            <a:off x="7606030" y="1412875"/>
            <a:ext cx="3813810" cy="2583815"/>
          </a:xfrm>
          <a:prstGeom prst="rect">
            <a:avLst/>
          </a:prstGeom>
          <a:noFill/>
          <a:ln w="9525">
            <a:noFill/>
          </a:ln>
        </p:spPr>
      </p:pic>
      <p:pic>
        <p:nvPicPr>
          <p:cNvPr id="108" name="Изображение 107"/>
          <p:cNvPicPr/>
          <p:nvPr/>
        </p:nvPicPr>
        <p:blipFill>
          <a:blip r:embed="rId4"/>
          <a:stretch>
            <a:fillRect/>
          </a:stretch>
        </p:blipFill>
        <p:spPr>
          <a:xfrm>
            <a:off x="1600835" y="1361440"/>
            <a:ext cx="3824605" cy="2635250"/>
          </a:xfrm>
          <a:prstGeom prst="rect">
            <a:avLst/>
          </a:prstGeom>
          <a:noFill/>
          <a:ln w="9525">
            <a:noFill/>
          </a:ln>
        </p:spPr>
      </p:pic>
      <p:pic>
        <p:nvPicPr>
          <p:cNvPr id="109" name="Изображение 108"/>
          <p:cNvPicPr/>
          <p:nvPr/>
        </p:nvPicPr>
        <p:blipFill>
          <a:blip r:embed="rId5"/>
          <a:stretch>
            <a:fillRect/>
          </a:stretch>
        </p:blipFill>
        <p:spPr>
          <a:xfrm>
            <a:off x="4927600" y="3996690"/>
            <a:ext cx="4034155" cy="272351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idx="1"/>
          </p:nvPr>
        </p:nvSpPr>
        <p:spPr>
          <a:xfrm>
            <a:off x="5041900" y="1181100"/>
            <a:ext cx="5996305" cy="4095750"/>
          </a:xfrm>
        </p:spPr>
        <p:txBody>
          <a:bodyPr>
            <a:noAutofit/>
          </a:bodyPr>
          <a:lstStyle/>
          <a:p>
            <a:pPr algn="ctr"/>
            <a:r>
              <a:rPr lang="en-US" altLang="ru-RU" sz="2000" b="1">
                <a:effectLst>
                  <a:outerShdw blurRad="38100" dist="38100" dir="2700000" algn="tl">
                    <a:srgbClr val="000000">
                      <a:alpha val="43137"/>
                    </a:srgbClr>
                  </a:outerShdw>
                </a:effectLst>
              </a:rPr>
              <a:t>Габдулла Тукай кыска гына гомер яшәсә дә, мәңгегә татар тарихында үз эзен калдыра. Башка шагыйр</a:t>
            </a:r>
            <a:r>
              <a:rPr lang="ru-RU" altLang="ru-RU" sz="2000" b="1">
                <a:effectLst>
                  <a:outerShdw blurRad="38100" dist="38100" dir="2700000" algn="tl">
                    <a:srgbClr val="000000">
                      <a:alpha val="43137"/>
                    </a:srgbClr>
                  </a:outerShdw>
                </a:effectLst>
              </a:rPr>
              <a:t>ь</a:t>
            </a:r>
            <a:r>
              <a:rPr lang="en-US" altLang="ru-RU" sz="2000" b="1">
                <a:effectLst>
                  <a:outerShdw blurRad="38100" dist="38100" dir="2700000" algn="tl">
                    <a:srgbClr val="000000">
                      <a:alpha val="43137"/>
                    </a:srgbClr>
                  </a:outerShdw>
                </a:effectLst>
              </a:rPr>
              <a:t>ләр дә Тукайны югары бәялиләр:</a:t>
            </a:r>
          </a:p>
          <a:p>
            <a:pPr algn="ctr"/>
            <a:r>
              <a:rPr lang="en-US" altLang="ru-RU" sz="2000" b="1">
                <a:effectLst>
                  <a:outerShdw blurRad="38100" dist="38100" dir="2700000" algn="tl">
                    <a:srgbClr val="000000">
                      <a:alpha val="43137"/>
                    </a:srgbClr>
                  </a:outerShdw>
                </a:effectLst>
              </a:rPr>
              <a:t>«Мин, әле поэзия өлкәсендә кулыма каләм алмастан элек үк, Тукайның дулкынландыргыч, тирән әсәрләндергәч шигырьләрен күп укыдым»,— дип язды Төрекмәнстанның халык язучысы Берди Кербабаев. </a:t>
            </a:r>
          </a:p>
          <a:p>
            <a:pPr algn="ctr"/>
            <a:r>
              <a:rPr lang="en-US" altLang="ru-RU" sz="2000" b="1">
                <a:effectLst>
                  <a:outerShdw blurRad="38100" dist="38100" dir="2700000" algn="tl">
                    <a:srgbClr val="000000">
                      <a:alpha val="43137"/>
                    </a:srgbClr>
                  </a:outerShdw>
                </a:effectLst>
              </a:rPr>
              <a:t>Әзәрбайжанның халык шагыйре Сөләйман Рөстәм болай ди: «Искиткеч талантка ия булган Габдулла Тукайның шигъри мирасы ул бары тик татар шагыйрьләре милке генә түгел, ул барлык шагыйрьләр өчен дә кадерле һәм газиз…»</a:t>
            </a:r>
          </a:p>
          <a:p>
            <a:pPr algn="ctr"/>
            <a:r>
              <a:rPr lang="en-US" altLang="ru-RU" sz="2000" b="1">
                <a:effectLst>
                  <a:outerShdw blurRad="38100" dist="38100" dir="2700000" algn="tl">
                    <a:srgbClr val="000000">
                      <a:alpha val="43137"/>
                    </a:srgbClr>
                  </a:outerShdw>
                </a:effectLst>
              </a:rPr>
              <a:t>Тукай шигъриятен Максим Горький һәм Сергей Есенин, Александр Фадеев һәм Павло Тычиналар югары бәяләгән, Луи Арагон һәм Жерманеттолар яхшы белгән.</a:t>
            </a:r>
          </a:p>
          <a:p>
            <a:pPr algn="ctr"/>
            <a:endParaRPr lang="en-US" altLang="ru-RU" sz="2000" b="1">
              <a:effectLst>
                <a:outerShdw blurRad="38100" dist="38100" dir="2700000" algn="tl">
                  <a:srgbClr val="000000">
                    <a:alpha val="43137"/>
                  </a:srgbClr>
                </a:outerShdw>
              </a:effectLst>
            </a:endParaRPr>
          </a:p>
        </p:txBody>
      </p:sp>
      <p:pic>
        <p:nvPicPr>
          <p:cNvPr id="110" name="Изображение 109"/>
          <p:cNvPicPr/>
          <p:nvPr/>
        </p:nvPicPr>
        <p:blipFill>
          <a:blip r:embed="rId2"/>
          <a:stretch>
            <a:fillRect/>
          </a:stretch>
        </p:blipFill>
        <p:spPr>
          <a:xfrm>
            <a:off x="6096000" y="3429000"/>
            <a:ext cx="0" cy="0"/>
          </a:xfrm>
          <a:prstGeom prst="rect">
            <a:avLst/>
          </a:prstGeom>
          <a:noFill/>
          <a:ln w="9525">
            <a:noFill/>
          </a:ln>
        </p:spPr>
      </p:pic>
      <p:pic>
        <p:nvPicPr>
          <p:cNvPr id="101" name="Изображение 100"/>
          <p:cNvPicPr/>
          <p:nvPr/>
        </p:nvPicPr>
        <p:blipFill>
          <a:blip r:embed="rId3"/>
          <a:stretch>
            <a:fillRect/>
          </a:stretch>
        </p:blipFill>
        <p:spPr>
          <a:xfrm>
            <a:off x="649605" y="1181100"/>
            <a:ext cx="4520565" cy="348678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Замещающее содержимое 99"/>
          <p:cNvPicPr>
            <a:picLocks noGrp="1"/>
          </p:cNvPicPr>
          <p:nvPr>
            <p:ph sz="quarter" idx="13"/>
          </p:nvPr>
        </p:nvPicPr>
        <p:blipFill>
          <a:blip r:embed="rId2"/>
          <a:stretch>
            <a:fillRect/>
          </a:stretch>
        </p:blipFill>
        <p:spPr>
          <a:xfrm>
            <a:off x="4573905" y="1350010"/>
            <a:ext cx="3044825" cy="3760470"/>
          </a:xfrm>
          <a:prstGeom prst="rect">
            <a:avLst/>
          </a:prstGeom>
          <a:noFill/>
          <a:ln w="9525">
            <a:noFill/>
          </a:ln>
        </p:spPr>
      </p:pic>
      <p:sp>
        <p:nvSpPr>
          <p:cNvPr id="5" name="Текстовое поле 4"/>
          <p:cNvSpPr txBox="1"/>
          <p:nvPr/>
        </p:nvSpPr>
        <p:spPr>
          <a:xfrm>
            <a:off x="1233170" y="581660"/>
            <a:ext cx="9923145" cy="768350"/>
          </a:xfrm>
          <a:prstGeom prst="rect">
            <a:avLst/>
          </a:prstGeom>
          <a:noFill/>
        </p:spPr>
        <p:txBody>
          <a:bodyPr wrap="square" rtlCol="0">
            <a:spAutoFit/>
          </a:bodyPr>
          <a:lstStyle/>
          <a:p>
            <a:pPr algn="ctr"/>
            <a:r>
              <a:rPr lang="en-US" altLang="ru-RU" sz="4400" b="1" i="1">
                <a:effectLst>
                  <a:outerShdw blurRad="38100" dist="38100" dir="2700000" algn="tl">
                    <a:srgbClr val="000000">
                      <a:alpha val="43137"/>
                    </a:srgbClr>
                  </a:outerShdw>
                </a:effectLst>
                <a:latin typeface="Arial Black" panose="020B0A04020102020204" charset="0"/>
                <a:cs typeface="Arial Black" panose="020B0A04020102020204" charset="0"/>
              </a:rPr>
              <a:t>Иг</a:t>
            </a:r>
            <a:r>
              <a:rPr lang="ru-RU" altLang="ru-RU" sz="4400" b="1" i="1">
                <a:effectLst>
                  <a:outerShdw blurRad="38100" dist="38100" dir="2700000" algn="tl">
                    <a:srgbClr val="000000">
                      <a:alpha val="43137"/>
                    </a:srgbClr>
                  </a:outerShdw>
                </a:effectLst>
                <a:latin typeface="Arial Black" panose="020B0A04020102020204" charset="0"/>
                <a:cs typeface="Arial Black" panose="020B0A04020102020204" charset="0"/>
              </a:rPr>
              <a:t>ъ</a:t>
            </a:r>
            <a:r>
              <a:rPr lang="en-US" altLang="ru-RU" sz="4400" b="1" i="1">
                <a:effectLst>
                  <a:outerShdw blurRad="38100" dist="38100" dir="2700000" algn="tl">
                    <a:srgbClr val="000000">
                      <a:alpha val="43137"/>
                    </a:srgbClr>
                  </a:outerShdw>
                </a:effectLst>
                <a:latin typeface="Arial Black" panose="020B0A04020102020204" charset="0"/>
                <a:cs typeface="Arial Black" panose="020B0A04020102020204" charset="0"/>
              </a:rPr>
              <a:t>тибарыгыз өчен рәхмәт!</a:t>
            </a:r>
          </a:p>
        </p:txBody>
      </p:sp>
      <p:sp>
        <p:nvSpPr>
          <p:cNvPr id="6" name="Текстовое поле 5"/>
          <p:cNvSpPr txBox="1"/>
          <p:nvPr/>
        </p:nvSpPr>
        <p:spPr>
          <a:xfrm>
            <a:off x="3539490" y="5382260"/>
            <a:ext cx="5114290" cy="1198880"/>
          </a:xfrm>
          <a:prstGeom prst="rect">
            <a:avLst/>
          </a:prstGeom>
          <a:noFill/>
        </p:spPr>
        <p:txBody>
          <a:bodyPr wrap="square" rtlCol="0" anchor="t">
            <a:spAutoFit/>
          </a:bodyPr>
          <a:lstStyle/>
          <a:p>
            <a:pPr algn="ctr"/>
            <a:r>
              <a:rPr lang="ru-RU" altLang="en-US" b="1"/>
              <a:t>И туган тел! Синдә булган иң элек кыйлган догам:</a:t>
            </a:r>
          </a:p>
          <a:p>
            <a:pPr algn="ctr"/>
            <a:r>
              <a:rPr lang="ru-RU" altLang="en-US" b="1"/>
              <a:t>Ярлыкагыл, дип, үзем һәм әткәм-әнкәмне, Ходам!</a:t>
            </a:r>
            <a:endParaRPr lang="en-US" altLang="ru-RU"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Замещающее содержимое 100"/>
          <p:cNvPicPr>
            <a:picLocks noGrp="1" noChangeAspect="1"/>
          </p:cNvPicPr>
          <p:nvPr>
            <p:ph sz="half" idx="2"/>
          </p:nvPr>
        </p:nvPicPr>
        <p:blipFill>
          <a:blip r:embed="rId2"/>
          <a:stretch>
            <a:fillRect/>
          </a:stretch>
        </p:blipFill>
        <p:spPr>
          <a:xfrm>
            <a:off x="2680335" y="941705"/>
            <a:ext cx="6831330" cy="4410710"/>
          </a:xfrm>
          <a:prstGeom prst="rect">
            <a:avLst/>
          </a:prstGeom>
          <a:noFill/>
          <a:ln w="9525">
            <a:noFill/>
          </a:ln>
        </p:spPr>
      </p:pic>
      <p:sp>
        <p:nvSpPr>
          <p:cNvPr id="10" name="Замещающее содержимое 9"/>
          <p:cNvSpPr>
            <a:spLocks noGrp="1"/>
          </p:cNvSpPr>
          <p:nvPr>
            <p:ph sz="quarter" idx="4"/>
          </p:nvPr>
        </p:nvSpPr>
        <p:spPr>
          <a:xfrm>
            <a:off x="1437005" y="5352415"/>
            <a:ext cx="9316720" cy="839470"/>
          </a:xfrm>
        </p:spPr>
        <p:txBody>
          <a:bodyPr/>
          <a:lstStyle/>
          <a:p>
            <a:pPr algn="ctr"/>
            <a:r>
              <a:rPr lang="en-US" altLang="ru-RU" sz="2400" b="1">
                <a:effectLst>
                  <a:outerShdw blurRad="38100" dist="38100" dir="2700000" algn="tl">
                    <a:srgbClr val="000000">
                      <a:alpha val="43137"/>
                    </a:srgbClr>
                  </a:outerShdw>
                </a:effectLst>
              </a:rPr>
              <a:t>Габдулла Тукай 1886 елның 26 нчы апрелендә хәзерге Арча районының </a:t>
            </a:r>
            <a:r>
              <a:rPr lang="en-US" altLang="en-US" sz="2400" b="1">
                <a:effectLst>
                  <a:outerShdw blurRad="38100" dist="38100" dir="2700000" algn="tl">
                    <a:srgbClr val="000000">
                      <a:alpha val="43137"/>
                    </a:srgbClr>
                  </a:outerShdw>
                </a:effectLst>
              </a:rPr>
              <a:t> Кушлавыч авылында мулла гаиләсендә дөн</a:t>
            </a:r>
            <a:r>
              <a:rPr lang="ru-RU" altLang="en-US" sz="2400" b="1">
                <a:effectLst>
                  <a:outerShdw blurRad="38100" dist="38100" dir="2700000" algn="tl">
                    <a:srgbClr val="000000">
                      <a:alpha val="43137"/>
                    </a:srgbClr>
                  </a:outerShdw>
                </a:effectLst>
              </a:rPr>
              <a:t>ь</a:t>
            </a:r>
            <a:r>
              <a:rPr lang="en-US" altLang="en-US" sz="2400" b="1">
                <a:effectLst>
                  <a:outerShdw blurRad="38100" dist="38100" dir="2700000" algn="tl">
                    <a:srgbClr val="000000">
                      <a:alpha val="43137"/>
                    </a:srgbClr>
                  </a:outerShdw>
                </a:effectLst>
              </a:rPr>
              <a:t>яга килә.</a:t>
            </a:r>
          </a:p>
        </p:txBody>
      </p:sp>
      <p:sp>
        <p:nvSpPr>
          <p:cNvPr id="2" name="Текстовое поле 1"/>
          <p:cNvSpPr txBox="1"/>
          <p:nvPr/>
        </p:nvSpPr>
        <p:spPr>
          <a:xfrm>
            <a:off x="3729355" y="157480"/>
            <a:ext cx="4733290" cy="922020"/>
          </a:xfrm>
          <a:prstGeom prst="rect">
            <a:avLst/>
          </a:prstGeom>
          <a:noFill/>
        </p:spPr>
        <p:txBody>
          <a:bodyPr wrap="square" rtlCol="0">
            <a:spAutoFit/>
          </a:bodyPr>
          <a:lstStyle/>
          <a:p>
            <a:pPr algn="ctr"/>
            <a:r>
              <a:rPr lang="en-US" altLang="ru-RU" sz="5400" b="1">
                <a:effectLst>
                  <a:outerShdw blurRad="38100" dist="38100" dir="2700000" algn="tl">
                    <a:srgbClr val="000000">
                      <a:alpha val="43137"/>
                    </a:srgbClr>
                  </a:outerShdw>
                </a:effectLst>
              </a:rPr>
              <a:t>Кушлавыч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Замещающее содержимое 99"/>
          <p:cNvPicPr>
            <a:picLocks noGrp="1" noChangeAspect="1"/>
          </p:cNvPicPr>
          <p:nvPr>
            <p:ph sz="half" idx="1"/>
          </p:nvPr>
        </p:nvPicPr>
        <p:blipFill>
          <a:blip r:embed="rId2"/>
          <a:stretch>
            <a:fillRect/>
          </a:stretch>
        </p:blipFill>
        <p:spPr>
          <a:xfrm>
            <a:off x="1849120" y="898525"/>
            <a:ext cx="3462020" cy="4616450"/>
          </a:xfrm>
          <a:prstGeom prst="rect">
            <a:avLst/>
          </a:prstGeom>
          <a:noFill/>
          <a:ln w="9525">
            <a:noFill/>
          </a:ln>
        </p:spPr>
      </p:pic>
      <p:pic>
        <p:nvPicPr>
          <p:cNvPr id="101" name="Замещающее содержимое 100"/>
          <p:cNvPicPr>
            <a:picLocks noGrp="1"/>
          </p:cNvPicPr>
          <p:nvPr>
            <p:ph sz="half" idx="2"/>
          </p:nvPr>
        </p:nvPicPr>
        <p:blipFill>
          <a:blip r:embed="rId3"/>
          <a:stretch>
            <a:fillRect/>
          </a:stretch>
        </p:blipFill>
        <p:spPr>
          <a:xfrm>
            <a:off x="6617335" y="898525"/>
            <a:ext cx="3781425" cy="4616450"/>
          </a:xfrm>
          <a:prstGeom prst="rect">
            <a:avLst/>
          </a:prstGeom>
          <a:noFill/>
          <a:ln w="9525">
            <a:noFill/>
          </a:ln>
        </p:spPr>
      </p:pic>
      <p:sp>
        <p:nvSpPr>
          <p:cNvPr id="10" name="Текстовое поле 9"/>
          <p:cNvSpPr txBox="1"/>
          <p:nvPr/>
        </p:nvSpPr>
        <p:spPr>
          <a:xfrm>
            <a:off x="1876425" y="5620385"/>
            <a:ext cx="3434715" cy="398780"/>
          </a:xfrm>
          <a:prstGeom prst="rect">
            <a:avLst/>
          </a:prstGeom>
          <a:noFill/>
        </p:spPr>
        <p:txBody>
          <a:bodyPr wrap="square" rtlCol="0">
            <a:spAutoFit/>
          </a:bodyPr>
          <a:lstStyle/>
          <a:p>
            <a:pPr algn="ctr"/>
            <a:r>
              <a:rPr lang="en-US" altLang="ru-RU" sz="2000"/>
              <a:t>Әтисе- Мөхәммәтгариф</a:t>
            </a:r>
          </a:p>
        </p:txBody>
      </p:sp>
      <p:sp>
        <p:nvSpPr>
          <p:cNvPr id="11" name="Текстовое поле 10"/>
          <p:cNvSpPr txBox="1"/>
          <p:nvPr/>
        </p:nvSpPr>
        <p:spPr>
          <a:xfrm>
            <a:off x="6540500" y="5620385"/>
            <a:ext cx="3935095" cy="398780"/>
          </a:xfrm>
          <a:prstGeom prst="rect">
            <a:avLst/>
          </a:prstGeom>
          <a:noFill/>
        </p:spPr>
        <p:txBody>
          <a:bodyPr wrap="square" rtlCol="0">
            <a:spAutoFit/>
          </a:bodyPr>
          <a:lstStyle/>
          <a:p>
            <a:pPr algn="ctr"/>
            <a:r>
              <a:rPr lang="en-US" altLang="en-US" sz="2000"/>
              <a:t>Ә</a:t>
            </a:r>
            <a:r>
              <a:rPr lang="en-US" altLang="ru-RU" sz="2000"/>
              <a:t>нисе - Бибимәмдүдә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Замещающее содержимое 99"/>
          <p:cNvPicPr>
            <a:picLocks noGrp="1"/>
          </p:cNvPicPr>
          <p:nvPr>
            <p:ph sz="half" idx="2"/>
          </p:nvPr>
        </p:nvPicPr>
        <p:blipFill>
          <a:blip r:embed="rId2"/>
          <a:srcRect l="11838" t="23566" r="51029" b="12783"/>
          <a:stretch>
            <a:fillRect/>
          </a:stretch>
        </p:blipFill>
        <p:spPr>
          <a:xfrm>
            <a:off x="7529195" y="2230120"/>
            <a:ext cx="3577590" cy="4036695"/>
          </a:xfrm>
          <a:prstGeom prst="rect">
            <a:avLst/>
          </a:prstGeom>
          <a:noFill/>
          <a:ln w="9525">
            <a:noFill/>
          </a:ln>
        </p:spPr>
      </p:pic>
      <p:sp>
        <p:nvSpPr>
          <p:cNvPr id="4" name="Заголовок 3"/>
          <p:cNvSpPr>
            <a:spLocks noGrp="1"/>
          </p:cNvSpPr>
          <p:nvPr>
            <p:ph type="title"/>
          </p:nvPr>
        </p:nvSpPr>
        <p:spPr>
          <a:xfrm>
            <a:off x="704850" y="334010"/>
            <a:ext cx="10515600" cy="827405"/>
          </a:xfrm>
        </p:spPr>
        <p:txBody>
          <a:bodyPr>
            <a:normAutofit/>
          </a:bodyPr>
          <a:lstStyle/>
          <a:p>
            <a:pPr algn="ctr"/>
            <a:r>
              <a:rPr lang="en-US" altLang="ru-RU" b="1">
                <a:effectLst>
                  <a:outerShdw blurRad="38100" dist="38100" dir="2700000" algn="tl">
                    <a:srgbClr val="000000">
                      <a:alpha val="43137"/>
                    </a:srgbClr>
                  </a:outerShdw>
                </a:effectLst>
                <a:latin typeface="Arial Black" panose="020B0A04020102020204" charset="0"/>
                <a:cs typeface="Arial Black" panose="020B0A04020102020204" charset="0"/>
              </a:rPr>
              <a:t>Сасна</a:t>
            </a:r>
            <a:r>
              <a:rPr lang="en-US" altLang="en-US" b="1">
                <a:effectLst>
                  <a:outerShdw blurRad="38100" dist="38100" dir="2700000" algn="tl">
                    <a:srgbClr val="000000">
                      <a:alpha val="43137"/>
                    </a:srgbClr>
                  </a:outerShdw>
                </a:effectLst>
                <a:latin typeface="Arial Black" panose="020B0A04020102020204" charset="0"/>
                <a:cs typeface="Arial Black" panose="020B0A04020102020204" charset="0"/>
              </a:rPr>
              <a:t> чоры</a:t>
            </a:r>
          </a:p>
        </p:txBody>
      </p:sp>
      <p:sp>
        <p:nvSpPr>
          <p:cNvPr id="5" name="Замещающее содержимое 4"/>
          <p:cNvSpPr>
            <a:spLocks noGrp="1"/>
          </p:cNvSpPr>
          <p:nvPr>
            <p:ph sz="half" idx="1"/>
          </p:nvPr>
        </p:nvSpPr>
        <p:spPr>
          <a:xfrm>
            <a:off x="1182370" y="1161415"/>
            <a:ext cx="5875655" cy="2034540"/>
          </a:xfrm>
        </p:spPr>
        <p:txBody>
          <a:bodyPr>
            <a:noAutofit/>
          </a:bodyPr>
          <a:lstStyle/>
          <a:p>
            <a:pPr algn="ctr"/>
            <a:r>
              <a:rPr lang="ru-RU" altLang="en-US" sz="2300" b="1">
                <a:solidFill>
                  <a:schemeClr val="tx1">
                    <a:lumMod val="95000"/>
                    <a:lumOff val="5000"/>
                  </a:schemeClr>
                </a:solidFill>
                <a:effectLst>
                  <a:outerShdw blurRad="38100" dist="38100" dir="2700000" algn="tl">
                    <a:srgbClr val="000000">
                      <a:alpha val="43137"/>
                    </a:srgbClr>
                  </a:outerShdw>
                </a:effectLst>
              </a:rPr>
              <a:t>Булачак шагыйрьгә биш ай чакта аның атасы үлә. Чама белән бер-ике елдан соң, анасы Сасна Пучинкәсе авылындагы бер муллага кияүгә чыга, ә Габдулланы үз авылларындагы Шәрифә исемле бөтенләй чит бер карчыкка асрамага биреп калдыра. </a:t>
            </a:r>
          </a:p>
          <a:p>
            <a:pPr algn="ctr"/>
            <a:endParaRPr lang="ru-RU" altLang="en-US" sz="1300" b="1">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зображение 00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7473" b="19444"/>
          <a:stretch>
            <a:fillRect/>
          </a:stretch>
        </p:blipFill>
        <p:spPr bwMode="auto">
          <a:xfrm flipH="1">
            <a:off x="4396105" y="3143885"/>
            <a:ext cx="3104515" cy="3475355"/>
          </a:xfrm>
          <a:prstGeom prst="rect">
            <a:avLst/>
          </a:prstGeom>
          <a:noFill/>
          <a:ln>
            <a:noFill/>
          </a:ln>
          <a:effectLst>
            <a:softEdge rad="317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Заголовок 3"/>
          <p:cNvSpPr>
            <a:spLocks noGrp="1"/>
          </p:cNvSpPr>
          <p:nvPr>
            <p:ph type="title"/>
          </p:nvPr>
        </p:nvSpPr>
        <p:spPr>
          <a:xfrm>
            <a:off x="690245" y="257810"/>
            <a:ext cx="10515600" cy="885190"/>
          </a:xfrm>
        </p:spPr>
        <p:txBody>
          <a:bodyPr/>
          <a:lstStyle/>
          <a:p>
            <a:pPr algn="ctr"/>
            <a:r>
              <a:rPr lang="en-US" altLang="ru-RU" b="1">
                <a:latin typeface="Arial Black" panose="020B0A04020102020204" charset="0"/>
                <a:cs typeface="Arial Black" panose="020B0A04020102020204" charset="0"/>
              </a:rPr>
              <a:t>Өчиле</a:t>
            </a:r>
            <a:r>
              <a:rPr lang="en-US" altLang="en-US" b="1">
                <a:latin typeface="Arial Black" panose="020B0A04020102020204" charset="0"/>
                <a:cs typeface="Arial Black" panose="020B0A04020102020204" charset="0"/>
              </a:rPr>
              <a:t> чоры</a:t>
            </a:r>
          </a:p>
        </p:txBody>
      </p:sp>
      <p:sp>
        <p:nvSpPr>
          <p:cNvPr id="5" name="Замещающее содержимое 4"/>
          <p:cNvSpPr>
            <a:spLocks noGrp="1"/>
          </p:cNvSpPr>
          <p:nvPr>
            <p:ph sz="half" idx="1"/>
          </p:nvPr>
        </p:nvSpPr>
        <p:spPr>
          <a:xfrm>
            <a:off x="2543175" y="1056640"/>
            <a:ext cx="7105650" cy="2370455"/>
          </a:xfrm>
        </p:spPr>
        <p:txBody>
          <a:bodyPr>
            <a:normAutofit fontScale="90000" lnSpcReduction="20000"/>
          </a:bodyPr>
          <a:lstStyle/>
          <a:p>
            <a:pPr algn="ctr"/>
            <a:r>
              <a:rPr lang="en-US" altLang="ru-RU" sz="2400" b="1">
                <a:solidFill>
                  <a:schemeClr val="tx1">
                    <a:lumMod val="95000"/>
                    <a:lumOff val="5000"/>
                  </a:schemeClr>
                </a:solidFill>
                <a:effectLst>
                  <a:outerShdw blurRad="38100" dist="38100" dir="2700000" algn="tl">
                    <a:srgbClr val="000000">
                      <a:alpha val="43137"/>
                    </a:srgbClr>
                  </a:outerShdw>
                </a:effectLst>
              </a:rPr>
              <a:t>Ө</a:t>
            </a:r>
            <a:r>
              <a:rPr lang="ru-RU" altLang="en-US" sz="2400" b="1">
                <a:solidFill>
                  <a:schemeClr val="tx1">
                    <a:lumMod val="95000"/>
                    <a:lumOff val="5000"/>
                  </a:schemeClr>
                </a:solidFill>
                <a:effectLst>
                  <a:outerShdw blurRad="38100" dist="38100" dir="2700000" algn="tl">
                    <a:srgbClr val="000000">
                      <a:alpha val="43137"/>
                    </a:srgbClr>
                  </a:outerShdw>
                </a:effectLst>
              </a:rPr>
              <a:t>ч яшьлек Габдулла бөтенләй ятим кала. Аны Өчиле авылына анасының атасы Зиннәтулла өенә кайтаралар. Ләкин бабасының тормышы ярлы һәм аның үзенең алты кечкенә баласы булганлыктан, бу гаиләдә дә Габдулланы</a:t>
            </a:r>
            <a:r>
              <a:rPr lang="en-US" altLang="ru-RU" sz="2400" b="1">
                <a:solidFill>
                  <a:schemeClr val="tx1">
                    <a:lumMod val="95000"/>
                    <a:lumOff val="5000"/>
                  </a:schemeClr>
                </a:solidFill>
                <a:effectLst>
                  <a:outerShdw blurRad="38100" dist="38100" dir="2700000" algn="tl">
                    <a:srgbClr val="000000">
                      <a:alpha val="43137"/>
                    </a:srgbClr>
                  </a:outerShdw>
                </a:effectLst>
              </a:rPr>
              <a:t> яхшы итеп караган кеше булмый.</a:t>
            </a:r>
            <a:endParaRPr lang="ru-RU" altLang="en-US" sz="2400" b="1">
              <a:solidFill>
                <a:schemeClr val="tx1">
                  <a:lumMod val="95000"/>
                  <a:lumOff val="5000"/>
                </a:schemeClr>
              </a:solidFill>
              <a:effectLst>
                <a:outerShdw blurRad="38100" dist="38100" dir="2700000" algn="tl">
                  <a:srgbClr val="000000">
                    <a:alpha val="43137"/>
                  </a:srgbClr>
                </a:outerShdw>
              </a:effectLst>
            </a:endParaRPr>
          </a:p>
          <a:p>
            <a:endParaRPr lang="ru-RU" altLang="en-US" sz="2400" b="1">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1670" y="258445"/>
            <a:ext cx="10515600" cy="1325563"/>
          </a:xfrm>
        </p:spPr>
        <p:txBody>
          <a:bodyPr/>
          <a:lstStyle/>
          <a:p>
            <a:pPr algn="ctr"/>
            <a:r>
              <a:rPr lang="en-US" altLang="ru-RU">
                <a:effectLst>
                  <a:outerShdw blurRad="38100" dist="38100" dir="2700000" algn="tl">
                    <a:srgbClr val="000000">
                      <a:alpha val="43137"/>
                    </a:srgbClr>
                  </a:outerShdw>
                </a:effectLst>
                <a:latin typeface="Arial Black" panose="020B0A04020102020204" charset="0"/>
                <a:cs typeface="Arial Black" panose="020B0A04020102020204" charset="0"/>
              </a:rPr>
              <a:t>Казан</a:t>
            </a:r>
            <a:r>
              <a:rPr lang="en-US" altLang="en-US">
                <a:effectLst>
                  <a:outerShdw blurRad="38100" dist="38100" dir="2700000" algn="tl">
                    <a:srgbClr val="000000">
                      <a:alpha val="43137"/>
                    </a:srgbClr>
                  </a:outerShdw>
                </a:effectLst>
                <a:latin typeface="Arial Black" panose="020B0A04020102020204" charset="0"/>
                <a:cs typeface="Arial Black" panose="020B0A04020102020204" charset="0"/>
              </a:rPr>
              <a:t> чоры</a:t>
            </a:r>
          </a:p>
        </p:txBody>
      </p:sp>
      <p:sp>
        <p:nvSpPr>
          <p:cNvPr id="5" name="Замещающее содержимое 4"/>
          <p:cNvSpPr>
            <a:spLocks noGrp="1"/>
          </p:cNvSpPr>
          <p:nvPr>
            <p:ph sz="half" idx="1"/>
          </p:nvPr>
        </p:nvSpPr>
        <p:spPr>
          <a:xfrm>
            <a:off x="1189990" y="1484630"/>
            <a:ext cx="5181600" cy="4351338"/>
          </a:xfrm>
        </p:spPr>
        <p:txBody>
          <a:bodyPr>
            <a:noAutofit/>
          </a:bodyPr>
          <a:lstStyle/>
          <a:p>
            <a:pPr algn="ctr"/>
            <a:r>
              <a:rPr lang="ru-RU" altLang="en-US" sz="2300" b="1">
                <a:solidFill>
                  <a:schemeClr val="tx1">
                    <a:lumMod val="95000"/>
                    <a:lumOff val="5000"/>
                  </a:schemeClr>
                </a:solidFill>
                <a:effectLst>
                  <a:outerShdw blurRad="38100" dist="38100" dir="2700000" algn="tl">
                    <a:srgbClr val="000000">
                      <a:alpha val="43137"/>
                    </a:srgbClr>
                  </a:outerShdw>
                </a:effectLst>
              </a:rPr>
              <a:t>Зиннәтулла карт гаиләсендә ахыр чиккә кадәр җиткән фәкыйрьлек озакламый Габдулланы тагын «сәфәр» чыгып китәргә мәҗбүр итә. Зиннәтулла карт, артык уйлап тормыйча, авыл аша үтеп баручы ямщикка утыртып, аны Казанга озата.</a:t>
            </a:r>
          </a:p>
          <a:p>
            <a:pPr algn="ctr"/>
            <a:endParaRPr lang="ru-RU" altLang="en-US" sz="2000" b="1">
              <a:solidFill>
                <a:schemeClr val="tx1">
                  <a:lumMod val="95000"/>
                  <a:lumOff val="5000"/>
                </a:schemeClr>
              </a:solidFill>
              <a:effectLst>
                <a:outerShdw blurRad="38100" dist="38100" dir="2700000" algn="tl">
                  <a:srgbClr val="000000">
                    <a:alpha val="43137"/>
                  </a:srgbClr>
                </a:outerShdw>
              </a:effectLst>
            </a:endParaRPr>
          </a:p>
        </p:txBody>
      </p:sp>
      <p:pic>
        <p:nvPicPr>
          <p:cNvPr id="2" name="Picture 4" descr="Копия Изображение 009"/>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315" y="2063115"/>
            <a:ext cx="4949190" cy="4357370"/>
          </a:xfrm>
          <a:prstGeom prst="rect">
            <a:avLst/>
          </a:prstGeom>
          <a:noFill/>
          <a:ln>
            <a:noFill/>
          </a:ln>
          <a:effectLst>
            <a:softEdge rad="317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ий текст 4"/>
          <p:cNvSpPr>
            <a:spLocks noGrp="1"/>
          </p:cNvSpPr>
          <p:nvPr>
            <p:ph type="body" sz="half" idx="2"/>
          </p:nvPr>
        </p:nvSpPr>
        <p:spPr>
          <a:xfrm>
            <a:off x="807085" y="1522730"/>
            <a:ext cx="7242810" cy="3811905"/>
          </a:xfrm>
        </p:spPr>
        <p:txBody>
          <a:bodyPr>
            <a:noAutofit/>
          </a:bodyPr>
          <a:lstStyle/>
          <a:p>
            <a:pPr algn="ctr"/>
            <a:r>
              <a:rPr lang="ru-RU" altLang="en-US" sz="2400" b="1">
                <a:effectLst>
                  <a:outerShdw blurRad="38100" dist="38100" dir="2700000" algn="tl">
                    <a:srgbClr val="000000">
                      <a:alpha val="43137"/>
                    </a:srgbClr>
                  </a:outerShdw>
                </a:effectLst>
              </a:rPr>
              <a:t>Мөхәммәтвәли, аны үзенә алып китә. Бу һөнәрче һәм аның хатыны Газизә кечкенә Габдулланы ике ел буена үз балалары кебек итеп тәрбиялиләр. Ләкин Мөхәммәтвәли белән Газизә икәве дә берьюлы авырып китеп, «без үлсәк, бу бала кем кулына кала, ичмасам, авылына кайтарыйк», дип, Габдулланы яңадан бабасы өенә озаталар.</a:t>
            </a:r>
          </a:p>
          <a:p>
            <a:pPr algn="ctr"/>
            <a:endParaRPr lang="ru-RU" altLang="en-US" sz="2400" b="1">
              <a:effectLst>
                <a:outerShdw blurRad="38100" dist="38100" dir="2700000" algn="tl">
                  <a:srgbClr val="000000">
                    <a:alpha val="43137"/>
                  </a:srgbClr>
                </a:outerShdw>
              </a:effectLst>
            </a:endParaRPr>
          </a:p>
        </p:txBody>
      </p:sp>
      <p:pic>
        <p:nvPicPr>
          <p:cNvPr id="100" name="Замещающая рамка рисунка 99"/>
          <p:cNvPicPr>
            <a:picLocks noGrp="1"/>
          </p:cNvPicPr>
          <p:nvPr>
            <p:ph type="pic" idx="1"/>
          </p:nvPr>
        </p:nvPicPr>
        <p:blipFill>
          <a:blip r:embed="rId2"/>
          <a:stretch>
            <a:fillRect/>
          </a:stretch>
        </p:blipFill>
        <p:spPr>
          <a:xfrm>
            <a:off x="8049895" y="3199130"/>
            <a:ext cx="3678555" cy="3027045"/>
          </a:xfrm>
          <a:prstGeom prst="rect">
            <a:avLst/>
          </a:prstGeom>
          <a:noFill/>
          <a:ln w="9525">
            <a:noFill/>
          </a:ln>
        </p:spPr>
      </p:pic>
      <p:sp>
        <p:nvSpPr>
          <p:cNvPr id="2" name="Текстовое поле 1"/>
          <p:cNvSpPr txBox="1"/>
          <p:nvPr/>
        </p:nvSpPr>
        <p:spPr>
          <a:xfrm>
            <a:off x="8399145" y="2830830"/>
            <a:ext cx="2980055" cy="368300"/>
          </a:xfrm>
          <a:prstGeom prst="rect">
            <a:avLst/>
          </a:prstGeom>
          <a:noFill/>
        </p:spPr>
        <p:txBody>
          <a:bodyPr wrap="square" rtlCol="0">
            <a:spAutoFit/>
          </a:bodyPr>
          <a:lstStyle/>
          <a:p>
            <a:pPr algn="ctr"/>
            <a:r>
              <a:rPr lang="ru-RU" altLang="en-US" b="1">
                <a:effectLst>
                  <a:outerShdw blurRad="38100" dist="38100" dir="2700000" algn="tl">
                    <a:srgbClr val="000000">
                      <a:alpha val="43137"/>
                    </a:srgbClr>
                  </a:outerShdw>
                </a:effectLst>
              </a:rPr>
              <a:t>Казанда Тукай </a:t>
            </a:r>
            <a:r>
              <a:rPr lang="en-US" altLang="ru-RU" b="1">
                <a:effectLst>
                  <a:outerShdw blurRad="38100" dist="38100" dir="2700000" algn="tl">
                    <a:srgbClr val="000000">
                      <a:alpha val="43137"/>
                    </a:srgbClr>
                  </a:outerShdw>
                </a:effectLst>
              </a:rPr>
              <a:t>һәйкәле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Замещающее содержимое 99"/>
          <p:cNvPicPr>
            <a:picLocks noGrp="1"/>
          </p:cNvPicPr>
          <p:nvPr>
            <p:ph sz="half" idx="2"/>
          </p:nvPr>
        </p:nvPicPr>
        <p:blipFill>
          <a:blip r:embed="rId2"/>
          <a:stretch>
            <a:fillRect/>
          </a:stretch>
        </p:blipFill>
        <p:spPr>
          <a:xfrm>
            <a:off x="8634095" y="968375"/>
            <a:ext cx="3215005" cy="2569845"/>
          </a:xfrm>
          <a:prstGeom prst="rect">
            <a:avLst/>
          </a:prstGeom>
          <a:noFill/>
          <a:ln w="9525">
            <a:noFill/>
          </a:ln>
        </p:spPr>
      </p:pic>
      <p:sp>
        <p:nvSpPr>
          <p:cNvPr id="4" name="Заголовок 3"/>
          <p:cNvSpPr>
            <a:spLocks noGrp="1"/>
          </p:cNvSpPr>
          <p:nvPr>
            <p:ph type="title"/>
          </p:nvPr>
        </p:nvSpPr>
        <p:spPr/>
        <p:txBody>
          <a:bodyPr/>
          <a:lstStyle/>
          <a:p>
            <a:pPr algn="ctr"/>
            <a:r>
              <a:rPr lang="en-US" altLang="ru-RU">
                <a:effectLst>
                  <a:outerShdw blurRad="38100" dist="38100" dir="2700000" algn="tl">
                    <a:srgbClr val="000000">
                      <a:alpha val="43137"/>
                    </a:srgbClr>
                  </a:outerShdw>
                </a:effectLst>
                <a:latin typeface="Arial Black" panose="020B0A04020102020204" charset="0"/>
                <a:cs typeface="Arial Black" panose="020B0A04020102020204" charset="0"/>
              </a:rPr>
              <a:t>Кырлай чоры</a:t>
            </a:r>
          </a:p>
        </p:txBody>
      </p:sp>
      <p:sp>
        <p:nvSpPr>
          <p:cNvPr id="5" name="Замещающее содержимое 4"/>
          <p:cNvSpPr>
            <a:spLocks noGrp="1"/>
          </p:cNvSpPr>
          <p:nvPr>
            <p:ph sz="half" idx="1"/>
          </p:nvPr>
        </p:nvSpPr>
        <p:spPr>
          <a:xfrm>
            <a:off x="557530" y="1783715"/>
            <a:ext cx="7092315" cy="4351655"/>
          </a:xfrm>
        </p:spPr>
        <p:txBody>
          <a:bodyPr>
            <a:normAutofit fontScale="90000" lnSpcReduction="10000"/>
          </a:bodyPr>
          <a:lstStyle/>
          <a:p>
            <a:pPr algn="ctr"/>
            <a:r>
              <a:rPr lang="ru-RU" altLang="en-US" sz="2400" b="1">
                <a:effectLst>
                  <a:outerShdw blurRad="38100" dist="38100" dir="2700000" algn="tl">
                    <a:srgbClr val="000000">
                      <a:alpha val="43137"/>
                    </a:srgbClr>
                  </a:outerShdw>
                </a:effectLst>
              </a:rPr>
              <a:t>Күп тә үтми, Габдулланы Кырлай авылы крестьяны Сәгъдигә асрау малай итеп биреп җибәрәләр.</a:t>
            </a:r>
          </a:p>
          <a:p>
            <a:pPr algn="ctr"/>
            <a:r>
              <a:rPr lang="ru-RU" altLang="en-US" sz="2400" b="1">
                <a:effectLst>
                  <a:outerShdw blurRad="38100" dist="38100" dir="2700000" algn="tl">
                    <a:srgbClr val="000000">
                      <a:alpha val="43137"/>
                    </a:srgbClr>
                  </a:outerShdw>
                </a:effectLst>
              </a:rPr>
              <a:t>Булачак шагыйрьнең балачагы әнә шулай, гадәттән тыш авыр шартларда үтә.</a:t>
            </a:r>
          </a:p>
          <a:p>
            <a:pPr algn="ctr"/>
            <a:r>
              <a:rPr lang="ru-RU" altLang="en-US" sz="2400" b="1">
                <a:effectLst>
                  <a:outerShdw blurRad="38100" dist="38100" dir="2700000" algn="tl">
                    <a:srgbClr val="000000">
                      <a:alpha val="43137"/>
                    </a:srgbClr>
                  </a:outerShdw>
                </a:effectLst>
              </a:rPr>
              <a:t>Габдулла Кырлайда укырга-язарга өйрәнә, «Иман шарты», «Һәфтияк», «Бәдәвам», «Кисекбаш» кебек дини китаплар нигезендә булса да, беренче елны абыстайга, икенче елны мәдрәсәгә йөреп, башлангыч белем ала. </a:t>
            </a:r>
          </a:p>
          <a:p>
            <a:pPr algn="ctr"/>
            <a:endParaRPr lang="ru-RU" altLang="en-US" sz="2400" b="1">
              <a:effectLst>
                <a:outerShdw blurRad="38100" dist="38100" dir="2700000" algn="tl">
                  <a:srgbClr val="000000">
                    <a:alpha val="43137"/>
                  </a:srgbClr>
                </a:outerShdw>
              </a:effectLst>
            </a:endParaRPr>
          </a:p>
        </p:txBody>
      </p:sp>
      <p:pic>
        <p:nvPicPr>
          <p:cNvPr id="101" name="Изображение 100"/>
          <p:cNvPicPr/>
          <p:nvPr/>
        </p:nvPicPr>
        <p:blipFill>
          <a:blip r:embed="rId3"/>
          <a:srcRect l="12533" r="51458" b="20948"/>
          <a:stretch>
            <a:fillRect/>
          </a:stretch>
        </p:blipFill>
        <p:spPr>
          <a:xfrm>
            <a:off x="7649845" y="3295650"/>
            <a:ext cx="2526665" cy="328803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altLang="ru-RU">
                <a:effectLst>
                  <a:outerShdw blurRad="38100" dist="38100" dir="2700000" algn="tl">
                    <a:srgbClr val="000000">
                      <a:alpha val="43137"/>
                    </a:srgbClr>
                  </a:outerShdw>
                </a:effectLst>
                <a:latin typeface="Arial Black" panose="020B0A04020102020204" charset="0"/>
                <a:cs typeface="Arial Black" panose="020B0A04020102020204" charset="0"/>
              </a:rPr>
              <a:t>Җаек ( Урал</a:t>
            </a:r>
            <a:r>
              <a:rPr lang="ru-RU" altLang="ru-RU">
                <a:effectLst>
                  <a:outerShdw blurRad="38100" dist="38100" dir="2700000" algn="tl">
                    <a:srgbClr val="000000">
                      <a:alpha val="43137"/>
                    </a:srgbClr>
                  </a:outerShdw>
                </a:effectLst>
                <a:latin typeface="Arial Black" panose="020B0A04020102020204" charset="0"/>
                <a:cs typeface="Arial Black" panose="020B0A04020102020204" charset="0"/>
              </a:rPr>
              <a:t>ьски) чоры</a:t>
            </a:r>
          </a:p>
        </p:txBody>
      </p:sp>
      <p:sp>
        <p:nvSpPr>
          <p:cNvPr id="5" name="Замещающее содержимое 4"/>
          <p:cNvSpPr>
            <a:spLocks noGrp="1"/>
          </p:cNvSpPr>
          <p:nvPr>
            <p:ph idx="1"/>
          </p:nvPr>
        </p:nvSpPr>
        <p:spPr>
          <a:xfrm>
            <a:off x="1066165" y="1584325"/>
            <a:ext cx="10515600" cy="4351338"/>
          </a:xfrm>
        </p:spPr>
        <p:txBody>
          <a:bodyPr>
            <a:normAutofit fontScale="97500"/>
          </a:bodyPr>
          <a:lstStyle/>
          <a:p>
            <a:r>
              <a:rPr lang="ru-RU" altLang="en-US" sz="2400" b="1">
                <a:effectLst>
                  <a:outerShdw blurRad="38100" dist="38100" dir="2700000" algn="tl">
                    <a:srgbClr val="000000">
                      <a:alpha val="43137"/>
                    </a:srgbClr>
                  </a:outerShdw>
                </a:effectLst>
              </a:rPr>
              <a:t>Җаек — сөекле шагыйребез Габдулла Тукай тормышында тирән эз калдырган кала. Ул гыйлемгә, иҗатка шушында оеткы ала. Эшкә өйрәнә.Җаек (Уральски) шәһәрендә Габдулла апасы Газизәләрдә яши. Җизнәсе аны Мотыйгулла хәзрәт мәдрәсәсенә укырга бирә.</a:t>
            </a:r>
          </a:p>
          <a:p>
            <a:r>
              <a:rPr lang="ru-RU" altLang="en-US" sz="2400" b="1">
                <a:effectLst>
                  <a:outerShdw blurRad="38100" dist="38100" dir="2700000" algn="tl">
                    <a:srgbClr val="000000">
                      <a:alpha val="43137"/>
                    </a:srgbClr>
                  </a:outerShdw>
                </a:effectLst>
              </a:rPr>
              <a:t>1905 -1906 елларда Җаекта татар телендә газета-журналлар чыга башлый. Габдулла-Апуш аларда үз язмалары белән бик актив катнаша.</a:t>
            </a:r>
          </a:p>
          <a:p>
            <a:r>
              <a:rPr lang="ru-RU" altLang="en-US" sz="2400" b="1">
                <a:effectLst>
                  <a:outerShdw blurRad="38100" dist="38100" dir="2700000" algn="tl">
                    <a:srgbClr val="000000">
                      <a:alpha val="43137"/>
                    </a:srgbClr>
                  </a:outerShdw>
                </a:effectLst>
              </a:rPr>
              <a:t>Моннан киткәч тә ул бу мәрхәмәтле җирне сагынып искә алачак.</a:t>
            </a:r>
          </a:p>
          <a:p>
            <a:pPr algn="ctr"/>
            <a:r>
              <a:rPr lang="ru-RU" altLang="en-US" sz="2400" b="1">
                <a:effectLst>
                  <a:outerShdw blurRad="38100" dist="38100" dir="2700000" algn="tl">
                    <a:srgbClr val="000000">
                      <a:alpha val="43137"/>
                    </a:srgbClr>
                  </a:outerShdw>
                </a:effectLst>
              </a:rPr>
              <a:t>Калды Җаек, калды Чаган,</a:t>
            </a:r>
          </a:p>
          <a:p>
            <a:pPr algn="ctr"/>
            <a:r>
              <a:rPr lang="ru-RU" altLang="en-US" sz="2400" b="1">
                <a:effectLst>
                  <a:outerShdw blurRad="38100" dist="38100" dir="2700000" algn="tl">
                    <a:srgbClr val="000000">
                      <a:alpha val="43137"/>
                    </a:srgbClr>
                  </a:outerShdw>
                </a:effectLst>
              </a:rPr>
              <a:t>калды цирк, бульварлары,</a:t>
            </a:r>
          </a:p>
          <a:p>
            <a:pPr algn="ctr"/>
            <a:r>
              <a:rPr lang="ru-RU" altLang="en-US" sz="2400" b="1">
                <a:effectLst>
                  <a:outerShdw blurRad="38100" dist="38100" dir="2700000" algn="tl">
                    <a:srgbClr val="000000">
                      <a:alpha val="43137"/>
                    </a:srgbClr>
                  </a:outerShdw>
                </a:effectLst>
              </a:rPr>
              <a:t>Калды дуслар, типография,</a:t>
            </a:r>
          </a:p>
          <a:p>
            <a:pPr algn="ctr"/>
            <a:r>
              <a:rPr lang="ru-RU" altLang="en-US" sz="2400" b="1">
                <a:effectLst>
                  <a:outerShdw blurRad="38100" dist="38100" dir="2700000" algn="tl">
                    <a:srgbClr val="000000">
                      <a:alpha val="43137"/>
                    </a:srgbClr>
                  </a:outerShdw>
                </a:effectLst>
              </a:rPr>
              <a:t>калды Җаегым кызлары...</a:t>
            </a:r>
          </a:p>
          <a:p>
            <a:pPr algn="ctr"/>
            <a:endParaRPr lang="ru-RU" altLang="en-US" sz="2400" b="1">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Words>
  <Application>WPS Presentation</Application>
  <PresentationFormat>Произвольный</PresentationFormat>
  <Paragraphs>44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Габдулла Тукай 26.04.1886-15.04.1913</vt:lpstr>
      <vt:lpstr>Слайд 2</vt:lpstr>
      <vt:lpstr>Слайд 3</vt:lpstr>
      <vt:lpstr>Сасна чоры</vt:lpstr>
      <vt:lpstr>Өчиле чоры</vt:lpstr>
      <vt:lpstr>Казан чоры</vt:lpstr>
      <vt:lpstr>Слайд 7</vt:lpstr>
      <vt:lpstr>Кырлай чоры</vt:lpstr>
      <vt:lpstr>Җаек ( Уральски) чоры</vt:lpstr>
      <vt:lpstr>Слайд 10</vt:lpstr>
      <vt:lpstr>Кире Казанга кайту</vt:lpstr>
      <vt:lpstr>Тукайның дөньядан китүе</vt:lpstr>
      <vt:lpstr>Слайд 13</vt:lpstr>
      <vt:lpstr>Кырлайда Г.Тукай Дәүләт әдәби–мемориаль музей комплексы</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Пользователь Windows</cp:lastModifiedBy>
  <cp:revision>22</cp:revision>
  <dcterms:created xsi:type="dcterms:W3CDTF">2023-03-29T08:06:00Z</dcterms:created>
  <dcterms:modified xsi:type="dcterms:W3CDTF">2023-04-08T16:55:44Z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1049-11.2.0.11516</vt:lpwstr>
  </property>
  <property fmtid="{D5CDD505-2E9C-101B-9397-08002B2CF9AE}" pid="3" name="ICV">
    <vt:lpwstr>0A5307E5DC684389B9375323556119EE</vt:lpwstr>
  </property>
</Properties>
</file>