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70" r:id="rId5"/>
    <p:sldId id="268" r:id="rId6"/>
    <p:sldId id="266" r:id="rId7"/>
    <p:sldId id="265" r:id="rId8"/>
    <p:sldId id="262" r:id="rId9"/>
    <p:sldId id="259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AECD-5874-4527-B6BF-A5345D4B872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3BD-DB49-4663-B9D0-313B5A02D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AECD-5874-4527-B6BF-A5345D4B872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C33BD-DB49-4663-B9D0-313B5A02DE5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3293" y="1474834"/>
            <a:ext cx="3185287" cy="4530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3955" y="427355"/>
            <a:ext cx="10164445" cy="899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Великий татарский поэт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Габдулла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Тукай</a:t>
            </a:r>
            <a:endParaRPr lang="ru-RU" sz="4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 descr="https://geofotoput.ru/wp-content/uploads/2017/12/DSC_8489-1000x77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" y="1475105"/>
            <a:ext cx="3130550" cy="358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apik.pro/uploads/posts/2022-07/1657907257_17-papik-pro-p-risunki-raskraski-su-anasi-gabdulla-tukai-1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4660" y="1475105"/>
            <a:ext cx="3253740" cy="35350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8010525" y="5443855"/>
            <a:ext cx="3212465" cy="68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>
                <a:latin typeface="Monotype Corsiva" panose="03010101010201010101" pitchFamily="66" charset="0"/>
                <a:cs typeface="Monotype Corsiva" panose="03010101010201010101" pitchFamily="66" charset="0"/>
              </a:rPr>
              <a:t>Выполнила учитель-дефектолог Шакирова Г.Р.</a:t>
            </a:r>
            <a:endParaRPr lang="ru-RU" altLang="en-US"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885950" y="636270"/>
            <a:ext cx="8747760" cy="6678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5.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Одним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из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«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пунктов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завещания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Габдуллы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Тукая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являлось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учреждение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стипендии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для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одарённых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детей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которую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поэт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выделил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500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рублей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6.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Несмотря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большую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популярность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у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противоположного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пола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Тукай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всячески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избегал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отношений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девушками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к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полагал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что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выглядит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безобразно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хотел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чтоб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его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жалели</a:t>
            </a:r>
            <a:r>
              <a:rPr lang="en-US" altLang="ru-RU"/>
              <a:t>.</a:t>
            </a:r>
            <a:endParaRPr lang="en-US" altLang="ru-RU"/>
          </a:p>
          <a:p>
            <a:endParaRPr lang="ru-RU" altLang="en-US"/>
          </a:p>
          <a:p>
            <a:r>
              <a:rPr lang="en-US" altLang="ru-RU"/>
              <a:t> </a:t>
            </a:r>
            <a:r>
              <a:rPr lang="ru-RU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7.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воспоминаниям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современников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Тукай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был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абсолютно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равнодушен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к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своей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одежде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так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например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широко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известен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случай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когда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Тукай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купив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базаре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пиджак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два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размера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больше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проходил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нем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довольно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длительное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время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ru-RU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8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день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похорон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Тукая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знак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траура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великому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поэту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Казани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были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закрыты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практически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все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магазины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фабрики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также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отменены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занятия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школах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медресе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399540" y="623570"/>
            <a:ext cx="9636760" cy="5111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9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Все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свои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произведения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Габдулла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Тукай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писал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татарском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языке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русский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язык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его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стихи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переводили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многие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среди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них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Анна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Ахматова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Самуил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Маршак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Вероника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Тушнова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Константин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Липскеров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другие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ru-RU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10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Произведения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Тукая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переведены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почти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40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языков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мира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ru-RU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11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Помимо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глубоких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серьёзных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произведений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для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взрослой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публики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Тукай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писал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для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детей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общей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сложности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из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-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под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его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пера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вышло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более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150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стихотворений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для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детей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некоторых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из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них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он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увековечил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героев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национальных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татарских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сказок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r>
              <a:rPr lang="ru-RU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12.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Габдулла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Тукай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всю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жизнь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собирал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книги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которыми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у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него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комнате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были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заставлены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все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подоконники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шкафы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Он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всегда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оставлял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дверь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открытой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чтобы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соседи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могли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зайти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взять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чего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-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нибудь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почитать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Из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-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за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этой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доброты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многие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книги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так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были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ему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возвращены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после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смерти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поэта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его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библиотека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вовсе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исчезла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035935" y="1892935"/>
            <a:ext cx="69215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6000">
                <a:latin typeface="Monotype Corsiva" panose="03010101010201010101" pitchFamily="66" charset="0"/>
                <a:cs typeface="Monotype Corsiva" panose="03010101010201010101" pitchFamily="66" charset="0"/>
              </a:rPr>
              <a:t>Спасибо за внимание!</a:t>
            </a:r>
            <a:endParaRPr lang="ru-RU" altLang="en-US" sz="6000"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6325" y="1025525"/>
            <a:ext cx="3482975" cy="4806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9300" y="1122363"/>
            <a:ext cx="589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Имя </a:t>
            </a:r>
            <a:r>
              <a:rPr lang="ru-RU" sz="2400" dirty="0" err="1" smtClean="0">
                <a:latin typeface="Monotype Corsiva" panose="03010101010201010101" pitchFamily="66" charset="0"/>
              </a:rPr>
              <a:t>Габдуллы</a:t>
            </a:r>
            <a:r>
              <a:rPr lang="ru-RU" sz="2400" dirty="0" smtClean="0">
                <a:latin typeface="Monotype Corsiva" panose="03010101010201010101" pitchFamily="66" charset="0"/>
              </a:rPr>
              <a:t> Тукая известно не только в Татарстане, но и далеко за её пределами. Творчество Тукая многогранно: он поэт и публицист, литературный критик и общественный деятель. Для развития татарской поэзии и в целом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культуры он сделал также много, как Пушкин для русской поэзии и культуры.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dn.culture.ru/images/86ae7aaf-8ad2-5b34-935a-01ca2d7c505c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3387" y="457726"/>
            <a:ext cx="3244850" cy="23427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127624" y="208918"/>
            <a:ext cx="5540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Габдулла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Тукай родился 26 апреля в маленьком ауле </a:t>
            </a:r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Кушлавыч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в семье муллы </a:t>
            </a:r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Мухаметгарифа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. Трудная судьба выпала на долю поэта. Ему было всего 5 месяцев, когда умер отец. Оставив малыша в родной деревне, мать вторично вышла замуж, но вскоре умирает и мать.</a:t>
            </a:r>
            <a:endParaRPr lang="ru-RU" sz="2400" dirty="0" smtClean="0">
              <a:solidFill>
                <a:srgbClr val="111111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endParaRPr lang="ru-RU" sz="2400" dirty="0">
              <a:solidFill>
                <a:srgbClr val="111111"/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- 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«Кто возьмет мальчика на воспитание?»</a:t>
            </a:r>
            <a:endParaRPr lang="ru-RU" sz="2400" dirty="0">
              <a:solidFill>
                <a:srgbClr val="111111"/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Как часто приходилось это слышать маленькому </a:t>
            </a:r>
            <a:r>
              <a:rPr lang="ru-RU" sz="2400" dirty="0" err="1">
                <a:solidFill>
                  <a:srgbClr val="11111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Апушу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 (так называли </a:t>
            </a:r>
            <a:r>
              <a:rPr lang="ru-RU" sz="2400" dirty="0" err="1">
                <a:solidFill>
                  <a:srgbClr val="11111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Габдуллу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дома). Хрупкий, болезненный мальчик переходил из рук в руки.</a:t>
            </a:r>
            <a:endParaRPr lang="ru-RU" sz="2400" dirty="0">
              <a:solidFill>
                <a:srgbClr val="111111"/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41487" y="3229300"/>
            <a:ext cx="3168651" cy="3078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8310" y="413385"/>
            <a:ext cx="3679825" cy="27571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7897" y="347662"/>
            <a:ext cx="56511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111111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Апушу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было 6 лет, когда его привозит в дом </a:t>
            </a:r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Сагди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абзый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- крестьянин из деревни </a:t>
            </a:r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Кырлай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, душевно добрый человек. До девяти лет </a:t>
            </a:r>
            <a:r>
              <a:rPr lang="ru-RU" sz="2400" dirty="0" err="1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Габдулла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 жил в этой деревне. </a:t>
            </a:r>
            <a:endParaRPr lang="ru-RU" sz="2400" dirty="0" smtClean="0">
              <a:solidFill>
                <a:srgbClr val="111111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endParaRPr lang="ru-RU" sz="2400" dirty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endParaRPr lang="ru-RU" sz="2400" dirty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Всего 3 года прожил </a:t>
            </a:r>
            <a:r>
              <a:rPr lang="ru-RU" sz="2400" dirty="0" err="1">
                <a:latin typeface="Monotype Corsiva" panose="03010101010201010101" pitchFamily="66" charset="0"/>
              </a:rPr>
              <a:t>Габдулла</a:t>
            </a:r>
            <a:r>
              <a:rPr lang="ru-RU" sz="2400" dirty="0">
                <a:latin typeface="Monotype Corsiva" panose="03010101010201010101" pitchFamily="66" charset="0"/>
              </a:rPr>
              <a:t> в </a:t>
            </a:r>
            <a:r>
              <a:rPr lang="ru-RU" sz="2400" dirty="0" err="1">
                <a:latin typeface="Monotype Corsiva" panose="03010101010201010101" pitchFamily="66" charset="0"/>
              </a:rPr>
              <a:t>Кырлае</a:t>
            </a:r>
            <a:r>
              <a:rPr lang="ru-RU" sz="2400" dirty="0">
                <a:latin typeface="Monotype Corsiva" panose="03010101010201010101" pitchFamily="66" charset="0"/>
              </a:rPr>
              <a:t>, но годы, проведенные там, стали особенными. На всю жизнь он полюбил жителей </a:t>
            </a:r>
            <a:r>
              <a:rPr lang="ru-RU" sz="2400" dirty="0" err="1">
                <a:latin typeface="Monotype Corsiva" panose="03010101010201010101" pitchFamily="66" charset="0"/>
              </a:rPr>
              <a:t>Кырлая</a:t>
            </a:r>
            <a:r>
              <a:rPr lang="ru-RU" sz="2400" dirty="0">
                <a:latin typeface="Monotype Corsiva" panose="03010101010201010101" pitchFamily="66" charset="0"/>
              </a:rPr>
              <a:t>, его леса и поля. Здесь он научился грамоте, слушал сказки и предания.</a:t>
            </a:r>
            <a:endParaRPr lang="ru-RU" sz="2400" dirty="0">
              <a:latin typeface="Monotype Corsiva" panose="03010101010201010101" pitchFamily="66" charset="0"/>
            </a:endParaRP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8945" y="3246755"/>
            <a:ext cx="3679190" cy="3343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0455" y="451485"/>
            <a:ext cx="3941445" cy="2585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41900" y="369889"/>
            <a:ext cx="59894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В 9 лет </a:t>
            </a:r>
            <a:r>
              <a:rPr lang="ru-RU" sz="2400" dirty="0" err="1" smtClean="0">
                <a:latin typeface="Monotype Corsiva" panose="03010101010201010101" pitchFamily="66" charset="0"/>
              </a:rPr>
              <a:t>Габдуллу</a:t>
            </a:r>
            <a:r>
              <a:rPr lang="ru-RU" sz="2400" dirty="0" smtClean="0">
                <a:latin typeface="Monotype Corsiva" panose="03010101010201010101" pitchFamily="66" charset="0"/>
              </a:rPr>
              <a:t> увезли в Уральск. Мальчик попал в семью тети, но не сжился в этой среде. Самолюбивый и гордый мальчик ушел жить в медресе. Жить было очень трудно, и чтобы не умереть с голоду, ему приходилось совмещать учёбу с работой водовоза и сторожа</a:t>
            </a:r>
            <a:r>
              <a:rPr lang="ru-RU" sz="2400" dirty="0">
                <a:latin typeface="Monotype Corsiva" panose="03010101010201010101" pitchFamily="66" charset="0"/>
              </a:rPr>
              <a:t>.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Именно </a:t>
            </a:r>
            <a:r>
              <a:rPr lang="ru-RU" sz="2400" dirty="0">
                <a:latin typeface="Monotype Corsiva" panose="03010101010201010101" pitchFamily="66" charset="0"/>
              </a:rPr>
              <a:t>в этом городе он начал изучать русский язык. познакомился с творчеством великих русских поэтов - Пушкина и Лермонтова. Их стихи покорили сердце начинающего поэта. Переводил произведения великих русских писателей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60955" y="3122930"/>
            <a:ext cx="2378710" cy="35286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09725" y="421005"/>
            <a:ext cx="3661410" cy="30156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3999" y="349250"/>
            <a:ext cx="53340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Но он был счастлив тем, что учится в медресе. </a:t>
            </a:r>
            <a:r>
              <a:rPr lang="ru-RU" sz="2400" dirty="0" err="1" smtClean="0">
                <a:latin typeface="Monotype Corsiva" panose="03010101010201010101" pitchFamily="66" charset="0"/>
              </a:rPr>
              <a:t>Габдулла</a:t>
            </a:r>
            <a:r>
              <a:rPr lang="ru-RU" sz="2400" dirty="0" smtClean="0">
                <a:latin typeface="Monotype Corsiva" panose="03010101010201010101" pitchFamily="66" charset="0"/>
              </a:rPr>
              <a:t> с малых лет любил слушать стихи и народные песни, и сам немного пел. Учась в медресе, Тукай начинает сам писать стихи. День за днем растет мастерство поэта и он становится известен среди татар как талантливый поэт.</a:t>
            </a:r>
            <a:endParaRPr lang="ru-RU" sz="2400" dirty="0">
              <a:latin typeface="Monotype Corsiva" panose="03010101010201010101" pitchFamily="66" charset="0"/>
            </a:endParaRPr>
          </a:p>
          <a:p>
            <a:pPr algn="r"/>
            <a:r>
              <a:rPr lang="ru-RU" sz="2400" dirty="0">
                <a:latin typeface="Monotype Corsiva" panose="03010101010201010101" pitchFamily="66" charset="0"/>
              </a:rPr>
              <a:t>Его талантом восторгались многие, владельцы  газет приглашали поэта к себе на работу. Его мечтой стала Казань, </a:t>
            </a:r>
            <a:r>
              <a:rPr lang="ru-RU" sz="2400" dirty="0" smtClean="0">
                <a:latin typeface="Monotype Corsiva" panose="03010101010201010101" pitchFamily="66" charset="0"/>
              </a:rPr>
              <a:t>куда он и </a:t>
            </a:r>
            <a:r>
              <a:rPr lang="ru-RU" sz="2400" dirty="0">
                <a:latin typeface="Monotype Corsiva" panose="03010101010201010101" pitchFamily="66" charset="0"/>
              </a:rPr>
              <a:t>устремился. В Казани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algn="r"/>
            <a:r>
              <a:rPr lang="ru-RU" sz="2400" dirty="0" smtClean="0">
                <a:latin typeface="Monotype Corsiva" panose="03010101010201010101" pitchFamily="66" charset="0"/>
              </a:rPr>
              <a:t>у </a:t>
            </a:r>
            <a:r>
              <a:rPr lang="ru-RU" sz="2400" dirty="0">
                <a:latin typeface="Monotype Corsiva" panose="03010101010201010101" pitchFamily="66" charset="0"/>
              </a:rPr>
              <a:t>Тукая было очень много друзей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algn="r"/>
            <a:r>
              <a:rPr lang="ru-RU" sz="2400" dirty="0" smtClean="0">
                <a:latin typeface="Monotype Corsiva" panose="03010101010201010101" pitchFamily="66" charset="0"/>
              </a:rPr>
              <a:t>из </a:t>
            </a:r>
            <a:r>
              <a:rPr lang="ru-RU" sz="2400" dirty="0">
                <a:latin typeface="Monotype Corsiva" panose="03010101010201010101" pitchFamily="66" charset="0"/>
              </a:rPr>
              <a:t>числа татарских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algn="r"/>
            <a:r>
              <a:rPr lang="ru-RU" sz="2400" dirty="0" smtClean="0">
                <a:latin typeface="Monotype Corsiva" panose="03010101010201010101" pitchFamily="66" charset="0"/>
              </a:rPr>
              <a:t>писателей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6" y="3602627"/>
            <a:ext cx="3404100" cy="2640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01390" y="4429760"/>
            <a:ext cx="3125470" cy="2320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843270" y="774700"/>
            <a:ext cx="496760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В сказках Тукая много чудес и забавных историй. Водяные ведьмы населяют озера, в дремучем бору легко и привольно живет </a:t>
            </a:r>
            <a:r>
              <a:rPr lang="ru-RU" sz="2400" dirty="0" err="1" smtClean="0">
                <a:latin typeface="Monotype Corsiva" panose="03010101010201010101" pitchFamily="66" charset="0"/>
              </a:rPr>
              <a:t>Шурале</a:t>
            </a:r>
            <a:r>
              <a:rPr lang="ru-RU" sz="2400" dirty="0">
                <a:latin typeface="Monotype Corsiva" panose="03010101010201010101" pitchFamily="66" charset="0"/>
              </a:rPr>
              <a:t>. Но его герои не омрачают жизнь людей, скорее это наивные и доверчивые лесные существа, в столкновении с которыми человек всегда выходит победителем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Стихотворения Г. Тукая побуждают детей учиться, трудиться, стараться доводить начатое дело до конца.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2590" y="297180"/>
            <a:ext cx="3328035" cy="1871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21610" y="4564380"/>
            <a:ext cx="3121660" cy="19538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93365" y="1533525"/>
            <a:ext cx="2993390" cy="1834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2590" y="3018790"/>
            <a:ext cx="2968625" cy="19856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988906_17-p-fon-dlya-prezentatsii-natarskii-stil-21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14928" y="193308"/>
            <a:ext cx="4136549" cy="24298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51477" y="193308"/>
            <a:ext cx="5711824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Жизнь его оборвалась рано. Творческая деятельность поэта продолжалась всего восемь лет. Он умер в возрасте 27 лет, оставив после себя свыше 10 тысяч стихотворных строк  , около 50 листов прозы .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pPr algn="r"/>
            <a:r>
              <a:rPr lang="ru-RU" sz="2400" dirty="0" smtClean="0">
                <a:latin typeface="Monotype Corsiva" panose="03010101010201010101" pitchFamily="66" charset="0"/>
              </a:rPr>
              <a:t>Памятники </a:t>
            </a:r>
            <a:r>
              <a:rPr lang="ru-RU" sz="2400" dirty="0" err="1" smtClean="0">
                <a:latin typeface="Monotype Corsiva" panose="03010101010201010101" pitchFamily="66" charset="0"/>
              </a:rPr>
              <a:t>Г.Тукаю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9836" y="3207122"/>
            <a:ext cx="2562306" cy="3287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18808" y="3225071"/>
            <a:ext cx="2748201" cy="3269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33820" y="3238500"/>
            <a:ext cx="4340860" cy="3256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5080"/>
            <a:ext cx="12192635" cy="681545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2014855" y="761365"/>
            <a:ext cx="8973820" cy="5937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2400" b="1">
                <a:latin typeface="Monotype Corsiva" panose="03010101010201010101" pitchFamily="66" charset="0"/>
                <a:cs typeface="Monotype Corsiva" panose="03010101010201010101" pitchFamily="66" charset="0"/>
              </a:rPr>
              <a:t>Интересные факты о Г.Тукае</a:t>
            </a:r>
            <a:endParaRPr lang="ru-RU" altLang="en-US" sz="2400" b="1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algn="ctr"/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1.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За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неполные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8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лет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творческой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жизни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Габдулла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Тукай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успел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написать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9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поэм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более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400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стихотворений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также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350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рассказов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очерков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воспоминаний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algn="ctr"/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algn="ctr"/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2.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Стихотворение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Габдуллы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Тукая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«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Туган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тел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написанное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1909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году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является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неофициальным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гимном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татарского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народа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algn="ctr"/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algn="ctr"/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3.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Габдулла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Тукай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совершенстве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владел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пятью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языками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—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татарским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арабским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персидским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турецким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русским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algn="ctr"/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algn="ctr"/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4.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Габдулла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Тукай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получал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за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каждую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написанную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строчку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50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копеек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серебром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или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золотом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,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что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делало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его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самым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высокооплачиваемым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поэтом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своего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</a:t>
            </a:r>
            <a:r>
              <a:rPr lang="en-US" altLang="en-US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времени</a:t>
            </a:r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.</a:t>
            </a:r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algn="ctr"/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algn="ctr"/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algn="ctr"/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algn="ctr"/>
            <a:endParaRPr lang="en-US" altLang="en-US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  <a:p>
            <a:pPr algn="ctr"/>
            <a:r>
              <a:rPr lang="en-US" altLang="ru-RU" sz="2400">
                <a:latin typeface="Monotype Corsiva" panose="03010101010201010101" pitchFamily="66" charset="0"/>
                <a:cs typeface="Monotype Corsiva" panose="03010101010201010101" pitchFamily="66" charset="0"/>
              </a:rPr>
              <a:t>        </a:t>
            </a:r>
            <a:endParaRPr lang="en-US" altLang="ru-RU" sz="2400">
              <a:latin typeface="Monotype Corsiva" panose="03010101010201010101" pitchFamily="66" charset="0"/>
              <a:cs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4746</Words>
  <Application>WPS Presentation</Application>
  <PresentationFormat>Широкоэкранный</PresentationFormat>
  <Paragraphs>73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Monotype Corsiva</vt:lpstr>
      <vt:lpstr>Calibri</vt:lpstr>
      <vt:lpstr>Calibri Light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Гульназ</dc:creator>
  <cp:lastModifiedBy>Гульназ</cp:lastModifiedBy>
  <cp:revision>26</cp:revision>
  <dcterms:created xsi:type="dcterms:W3CDTF">2023-01-21T15:37:00Z</dcterms:created>
  <dcterms:modified xsi:type="dcterms:W3CDTF">2025-03-02T14:13:56Z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8DABA720EEDB4843A61F059D99724135_12</vt:lpwstr>
  </property>
  <property fmtid="{D5CDD505-2E9C-101B-9397-08002B2CF9AE}" pid="3" name="KSOProductBuildVer">
    <vt:lpwstr>1049-12.2.0.20323</vt:lpwstr>
  </property>
</Properties>
</file>