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0" r:id="rId3"/>
    <p:sldId id="272" r:id="rId4"/>
    <p:sldId id="282" r:id="rId5"/>
    <p:sldId id="284" r:id="rId6"/>
    <p:sldId id="283" r:id="rId7"/>
    <p:sldId id="256" r:id="rId8"/>
    <p:sldId id="258" r:id="rId9"/>
    <p:sldId id="259" r:id="rId10"/>
    <p:sldId id="263" r:id="rId11"/>
    <p:sldId id="262" r:id="rId12"/>
    <p:sldId id="261" r:id="rId13"/>
    <p:sldId id="266" r:id="rId14"/>
    <p:sldId id="260" r:id="rId15"/>
    <p:sldId id="264" r:id="rId16"/>
    <p:sldId id="269" r:id="rId17"/>
    <p:sldId id="265" r:id="rId18"/>
    <p:sldId id="274" r:id="rId19"/>
    <p:sldId id="278" r:id="rId20"/>
    <p:sldId id="279" r:id="rId21"/>
    <p:sldId id="273" r:id="rId22"/>
    <p:sldId id="287" r:id="rId23"/>
    <p:sldId id="291" r:id="rId24"/>
    <p:sldId id="293" r:id="rId25"/>
    <p:sldId id="289" r:id="rId26"/>
    <p:sldId id="296" r:id="rId27"/>
    <p:sldId id="290" r:id="rId28"/>
    <p:sldId id="295" r:id="rId29"/>
    <p:sldId id="292" r:id="rId30"/>
    <p:sldId id="294" r:id="rId31"/>
    <p:sldId id="286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3304CEA-6C13-4B3A-84FA-007D464CF64F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A29BEF2-C903-4A38-B2EE-FECC6B430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4CEA-6C13-4B3A-84FA-007D464CF64F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BEF2-C903-4A38-B2EE-FECC6B430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4CEA-6C13-4B3A-84FA-007D464CF64F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BEF2-C903-4A38-B2EE-FECC6B430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4CEA-6C13-4B3A-84FA-007D464CF64F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BEF2-C903-4A38-B2EE-FECC6B430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4CEA-6C13-4B3A-84FA-007D464CF64F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BEF2-C903-4A38-B2EE-FECC6B430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4CEA-6C13-4B3A-84FA-007D464CF64F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BEF2-C903-4A38-B2EE-FECC6B430F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4CEA-6C13-4B3A-84FA-007D464CF64F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BEF2-C903-4A38-B2EE-FECC6B430F7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4CEA-6C13-4B3A-84FA-007D464CF64F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BEF2-C903-4A38-B2EE-FECC6B430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4CEA-6C13-4B3A-84FA-007D464CF64F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BEF2-C903-4A38-B2EE-FECC6B430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3304CEA-6C13-4B3A-84FA-007D464CF64F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A29BEF2-C903-4A38-B2EE-FECC6B430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3304CEA-6C13-4B3A-84FA-007D464CF64F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A29BEF2-C903-4A38-B2EE-FECC6B430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304CEA-6C13-4B3A-84FA-007D464CF64F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29BEF2-C903-4A38-B2EE-FECC6B430F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3%D1%87%D0%B5%D0%BD%D0%B8%D0%B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B%D0%B8%D1%87%D0%BD%D0%BE%D1%81%D1%82%D1%8C" TargetMode="External"/><Relationship Id="rId5" Type="http://schemas.openxmlformats.org/officeDocument/2006/relationships/hyperlink" Target="https://ru.wikipedia.org/wiki/%D0%92%D0%BE%D0%B7%D0%BC%D0%BE%D0%B6%D0%BD%D0%BE%D1%81%D1%82%D1%8C" TargetMode="External"/><Relationship Id="rId4" Type="http://schemas.openxmlformats.org/officeDocument/2006/relationships/hyperlink" Target="https://ru.wikipedia.org/wiki/%D0%A3%D1%80%D0%BE%D0%B2%D0%B5%D0%BD%D1%8C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	</a:t>
            </a:r>
          </a:p>
        </p:txBody>
      </p:sp>
      <p:pic>
        <p:nvPicPr>
          <p:cNvPr id="4" name="Picture 2" descr="C:\Users\Ляшкова Т А\Desktop\доклад\DSCF5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3959679" cy="527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908720"/>
            <a:ext cx="31683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бучение"/>
              </a:rPr>
              <a:t>обучение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Уровень"/>
              </a:rPr>
              <a:t>уровень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усвоения учебного материала, то есть глубина и сложность одного и того же учебного материала различна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Возможность"/>
              </a:rPr>
              <a:t>возможность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каждому ученику овладевать учебным материалом по отдельным предметам школьной программы на разном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уровне, 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ниже базового, в зависимости от способностей и индивидуальных особенностей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Личность"/>
              </a:rPr>
              <a:t>личности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6581" y="116632"/>
            <a:ext cx="4320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0340" y="1196752"/>
            <a:ext cx="6912768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Устный счёт. Тема любая.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pPr marL="8001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0, 3,  5, 6, 8, 10, 15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2.Увеличь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(уменьши) каждое число в 6 раз.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3.Увеличь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(уменьши)  каждое число на 2.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4.Прочитай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числа и обведи по штриховке цифры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800100" lvl="0" indent="-342900">
              <a:lnSpc>
                <a:spcPct val="115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15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а…. 15 – а	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20….в + 20	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 lvl="0"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с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 1….с : 1		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2.Расставить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знаки и объясняет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постановку.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3.Выписывает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выражения, где находят сумму в первый столбик и разность во второй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4.Найди такие же цифры, выложи их на парте.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42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669297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  Тема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:   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2.Квадрат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и его свойства. 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Периметр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               квадрата.</a:t>
            </a:r>
            <a:endParaRPr lang="ru-RU" sz="2400" b="1" i="1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latin typeface="Calibri"/>
                <a:ea typeface="Calibri"/>
                <a:cs typeface="Times New Roman"/>
              </a:rPr>
              <a:t>               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3.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Квадрат. Вершины. 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Стороны.</a:t>
            </a:r>
            <a:r>
              <a:rPr lang="ru-RU" sz="2400" b="1" i="1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latin typeface="Calibri"/>
                <a:ea typeface="Calibri"/>
                <a:cs typeface="Times New Roman"/>
              </a:rPr>
              <a:t>               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4. Геометрическая фигура - квадрат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. 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.Найди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среди фигур квадрат. Докажи. Вычисли его площадь и периметр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Отметь на рисунке вершины, стороны. Построй квадрат, используя точки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Выбери из предложенных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фигур квадраты и раскрась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их синим цветом.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719513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6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2" y="692696"/>
            <a:ext cx="7481873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Тема:   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Решение задач.</a:t>
            </a:r>
            <a:endParaRPr lang="ru-RU" sz="2400" b="1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4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            </a:t>
            </a:r>
            <a:r>
              <a:rPr lang="ru-RU" sz="2400" b="1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3</a:t>
            </a: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Решение задач в 2 действия.</a:t>
            </a:r>
            <a:r>
              <a:rPr lang="ru-RU" sz="24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</a:pPr>
            <a:r>
              <a:rPr lang="ru-RU" sz="24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             </a:t>
            </a:r>
            <a:r>
              <a:rPr lang="ru-RU" sz="2400" b="1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4</a:t>
            </a: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Счёт предметов.</a:t>
            </a:r>
            <a:endParaRPr lang="ru-RU" sz="2400" b="1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/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Задача. В ателье из  54 м ткани шили рубашки и платья. На рубашки истратили 20 м. на платья 33 м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lvl="0"/>
            <a:endParaRPr lang="ru-RU" sz="2400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2.На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1 рубашку тратили 2м, а на 1 платье 3 м. Сколько рубашек и платьев сшили в ателье? Хватило бы  этой ткани для пошива 5 платьев и 20 рубашек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</a:p>
          <a:p>
            <a:pPr marL="457200" lvl="0" indent="-457200">
              <a:buAutoNum type="arabicPeriod"/>
            </a:pP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3.Сколько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м ткани осталось в ателье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</a:p>
          <a:p>
            <a:pPr lvl="0"/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4.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Посчитать рубашки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платья, найти соответствующие цифры. 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93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961" y="116632"/>
            <a:ext cx="9109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Окружающий мир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речи)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0340" y="1196752"/>
            <a:ext cx="691276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endParaRPr lang="ru-RU" sz="2400" dirty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114777"/>
            <a:ext cx="684076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Тема:  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2.Организм человека.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pPr marL="89916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.Строение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человека.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pPr marL="89916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Части тела человека.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.Прочитать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статью и сделать подписи к рисунку – внутренние органы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3.Прочитать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статью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рассмотри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рисунок 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сделать подписи к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рисунку в тетради– части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тела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4.Покажи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на себе части тела.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 descr="C:\Users\Ляшкова Т А\Desktop\доклад\DSCF4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3842943" cy="2882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41682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Тема:  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2.Разнообразие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животных.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pPr marL="89916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.Дикие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животные.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pPr marL="89916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.Волк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.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.Прочитай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статью, заполни таблицу: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моллюски,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насекомые, черви, паукообразные, иглокожие, ракообразные и т.д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.Прочитай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статью, раскрась диких животных. Объясни свой выбор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.Работа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 карточкой: раскрась волка, соедини линиями: что он ест, где живёт.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27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27280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Тема: 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 2.Дорожные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знаки.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pPr marL="89916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3.Правила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дорожного движения.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pPr marL="89916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.Дорога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в школу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Игра </a:t>
            </a:r>
            <a:r>
              <a:rPr lang="ru-RU" sz="2400" i="1" u="sng" dirty="0">
                <a:latin typeface="Times New Roman"/>
                <a:ea typeface="Calibri"/>
                <a:cs typeface="Times New Roman"/>
              </a:rPr>
              <a:t>«Зелёный город» </a:t>
            </a:r>
            <a:endParaRPr lang="ru-RU" sz="2400" i="1" u="sng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.Читают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объясняют знаки дорожного движения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3.Двигают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фишку и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рассказы-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вают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всё, что видят на пути.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4.Двигает фишку определён-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ного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цвета повторяют з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а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ребятами.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 descr="C:\Users\Ляшкова Т А\Desktop\доклад\DSCF5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05" y="3144714"/>
            <a:ext cx="4245135" cy="3183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1628" y="116632"/>
            <a:ext cx="5490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 (чтение)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0340" y="1196752"/>
            <a:ext cx="691276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endParaRPr lang="ru-RU" sz="2400" dirty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154" y="1772816"/>
            <a:ext cx="36008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Хорошо работать в паре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группа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(по памятке), 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 4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группой работает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учитель, когда произведения разных 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жанров.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5" descr="C:\Users\Ляшкова Т А\Desktop\доклад\DSCF2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74" y="1772816"/>
            <a:ext cx="4280033" cy="3210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1156" y="908720"/>
            <a:ext cx="734481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Тема: 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Русская народная сказка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2.«Сестрица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Алёнушка и братец Иванушка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».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3 и 4. «Овечка и волк».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2.Прочитать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сказку, определить вид сказки, найти не менее 3 признаков сказки, разделить на 3 части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3.Расставить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картинки согласно сюжета. Рассказать сказку вместе с 1 группой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4.Назвать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главных героев. Простые вопросы по содержанию.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68455"/>
            <a:ext cx="7128792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65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272808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Тема: 2. </a:t>
            </a:r>
            <a:r>
              <a:rPr lang="ru-RU" sz="2400" b="1" i="1" dirty="0">
                <a:latin typeface="Times New Roman"/>
                <a:ea typeface="Times New Roman"/>
              </a:rPr>
              <a:t>И. С. </a:t>
            </a:r>
            <a:r>
              <a:rPr lang="ru-RU" sz="2400" b="1" i="1" dirty="0" smtClean="0">
                <a:latin typeface="Times New Roman"/>
                <a:ea typeface="Times New Roman"/>
              </a:rPr>
              <a:t>Никитин</a:t>
            </a:r>
            <a:r>
              <a:rPr lang="ru-RU" sz="2400" b="1" i="1" dirty="0"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latin typeface="Times New Roman"/>
                <a:ea typeface="Times New Roman"/>
              </a:rPr>
              <a:t>«Встреча зимы»,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latin typeface="Times New Roman"/>
                <a:ea typeface="Times New Roman"/>
              </a:rPr>
              <a:t>             И</a:t>
            </a:r>
            <a:r>
              <a:rPr lang="ru-RU" sz="2400" b="1" i="1" dirty="0">
                <a:latin typeface="Times New Roman"/>
                <a:ea typeface="Times New Roman"/>
              </a:rPr>
              <a:t>. З. </a:t>
            </a:r>
            <a:r>
              <a:rPr lang="ru-RU" sz="2400" b="1" i="1" dirty="0" smtClean="0">
                <a:latin typeface="Times New Roman"/>
                <a:ea typeface="Times New Roman"/>
              </a:rPr>
              <a:t> Суриков «Зима</a:t>
            </a:r>
            <a:r>
              <a:rPr lang="ru-RU" sz="2400" b="1" i="1" dirty="0">
                <a:latin typeface="Times New Roman"/>
                <a:ea typeface="Times New Roman"/>
              </a:rPr>
              <a:t>»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b="1" i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3 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4. И. Бунин «Первый снег».</a:t>
            </a:r>
            <a:endParaRPr lang="ru-RU" sz="2400" b="1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2.Придумать по 1 вопросу по стихотворению, найти и подчеркнуть художественные приёмы, которые использовал поэт.</a:t>
            </a:r>
            <a:endParaRPr lang="ru-RU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3. Подготовиться к выразительному чтению.</a:t>
            </a:r>
            <a:endParaRPr lang="ru-RU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4. Выбери подходящую иллюстрацию к стихотворению.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Простые вопросы по содержанию.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22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251622" cy="5051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u="sng" dirty="0" smtClean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ru-RU" sz="2400" b="1" u="sng" dirty="0" smtClean="0">
                <a:latin typeface="Helvetica"/>
                <a:ea typeface="Times New Roman"/>
                <a:cs typeface="Times New Roman"/>
              </a:rPr>
              <a:t>Второй</a:t>
            </a:r>
            <a:r>
              <a:rPr lang="ru-RU" sz="2400" b="1" u="sng" dirty="0">
                <a:latin typeface="Helvetica"/>
                <a:ea typeface="Times New Roman"/>
                <a:cs typeface="Times New Roman"/>
              </a:rPr>
              <a:t> вариант </a:t>
            </a:r>
            <a:r>
              <a:rPr lang="ru-RU" sz="2400" b="1" u="sng" dirty="0" smtClean="0">
                <a:latin typeface="Helvetica"/>
                <a:ea typeface="Times New Roman"/>
                <a:cs typeface="Times New Roman"/>
              </a:rPr>
              <a:t>(</a:t>
            </a:r>
            <a:r>
              <a:rPr lang="ru-RU" sz="2400" b="1" u="sng" dirty="0">
                <a:latin typeface="Helvetica"/>
                <a:ea typeface="Times New Roman"/>
                <a:cs typeface="Times New Roman"/>
              </a:rPr>
              <a:t>цензовый уровень)</a:t>
            </a:r>
            <a:endParaRPr lang="ru-RU" sz="2800" b="1" u="sng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2400" b="1" i="1" dirty="0" smtClean="0">
                <a:solidFill>
                  <a:srgbClr val="000000"/>
                </a:solidFill>
                <a:latin typeface="Times New Roman"/>
              </a:rPr>
              <a:t>Ребёнок получает цензовое образование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/>
              </a:rPr>
              <a:t>предполагает, что обучающийся получает образование, сопоставимое по итоговым достижениям к моменту завершения школьного обучения с образованием здоровых сверстников, но в более пролонгированные календарные сроки, находясь в среде сверстников со сходными ограничениями здоровья, не противоречащими образовательными потребностями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или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в среде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здоровых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сверстников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при условии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создания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необходимых условий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для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реализации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как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общих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так 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особых образовательных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потребностей. </a:t>
            </a:r>
          </a:p>
        </p:txBody>
      </p:sp>
    </p:spTree>
    <p:extLst>
      <p:ext uri="{BB962C8B-B14F-4D97-AF65-F5344CB8AC3E}">
        <p14:creationId xmlns:p14="http://schemas.microsoft.com/office/powerpoint/2010/main" val="37119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406" y="764704"/>
            <a:ext cx="7344816" cy="445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Одним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 средств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развития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УУД и организации </a:t>
            </a:r>
            <a:r>
              <a:rPr lang="ru-RU" sz="2400" dirty="0" err="1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разноуровневой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работы в классе являются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памятки.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675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Памятка 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словесное описание того, зачем, почему и как следует выполнять какое-либо учебное действие. </a:t>
            </a:r>
            <a:endParaRPr lang="ru-RU" sz="2400" dirty="0" smtClean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675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этом важно,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чтобы</a:t>
            </a:r>
          </a:p>
          <a:p>
            <a:pPr algn="just">
              <a:lnSpc>
                <a:spcPct val="115000"/>
              </a:lnSpc>
              <a:spcAft>
                <a:spcPts val="675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ученик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осваивал </a:t>
            </a:r>
            <a:endParaRPr lang="ru-RU" sz="2400" dirty="0" smtClean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675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правильный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наиболее </a:t>
            </a:r>
          </a:p>
          <a:p>
            <a:pPr algn="just">
              <a:lnSpc>
                <a:spcPct val="115000"/>
              </a:lnSpc>
              <a:spcAft>
                <a:spcPts val="675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рациональный способ </a:t>
            </a:r>
          </a:p>
          <a:p>
            <a:pPr algn="just">
              <a:lnSpc>
                <a:spcPct val="115000"/>
              </a:lnSpc>
              <a:spcAft>
                <a:spcPts val="675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выполнения задания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76" y="2708920"/>
            <a:ext cx="4817424" cy="361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3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620688"/>
            <a:ext cx="7416823" cy="5257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75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</a:t>
            </a:r>
            <a:r>
              <a:rPr lang="ru-RU" sz="2400" b="1" u="sng" dirty="0" smtClean="0">
                <a:latin typeface="Helvetica"/>
                <a:ea typeface="Times New Roman"/>
                <a:cs typeface="Times New Roman"/>
              </a:rPr>
              <a:t>Третий</a:t>
            </a:r>
            <a:r>
              <a:rPr lang="ru-RU" sz="2400" b="1" u="sng" dirty="0">
                <a:latin typeface="Helvetica"/>
                <a:ea typeface="Times New Roman"/>
                <a:cs typeface="Times New Roman"/>
              </a:rPr>
              <a:t> </a:t>
            </a:r>
            <a:r>
              <a:rPr lang="ru-RU" sz="2400" b="1" u="sng" dirty="0" smtClean="0">
                <a:latin typeface="Helvetica"/>
                <a:ea typeface="Times New Roman"/>
                <a:cs typeface="Times New Roman"/>
              </a:rPr>
              <a:t>вариант</a:t>
            </a:r>
            <a:r>
              <a:rPr lang="ru-RU" sz="2400" b="1" u="sng" dirty="0">
                <a:latin typeface="Helvetica"/>
                <a:ea typeface="Times New Roman"/>
                <a:cs typeface="Times New Roman"/>
              </a:rPr>
              <a:t> (не цензовый)</a:t>
            </a:r>
            <a:endParaRPr lang="ru-RU" sz="2800" b="1" u="sng" dirty="0"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75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Предусматривается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для детей с ОВЗ, </a:t>
            </a:r>
            <a:r>
              <a:rPr lang="ru-RU" sz="24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не способных к освоению цензового уровня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начального школьного образования даже в пролонгированные сроки и при наличии специальных условий обучения. </a:t>
            </a:r>
            <a:r>
              <a:rPr lang="ru-RU" sz="24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Этот </a:t>
            </a:r>
            <a:r>
              <a:rPr lang="ru-RU" sz="2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вариант </a:t>
            </a:r>
            <a:r>
              <a:rPr lang="ru-RU" sz="24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ориентирован на детей с умеренной умственной отсталостью или детей с множественными нарушениями развития. </a:t>
            </a:r>
            <a:r>
              <a:rPr lang="ru-RU" sz="2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Ребенок </a:t>
            </a:r>
            <a:r>
              <a:rPr lang="ru-RU" sz="24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получает </a:t>
            </a:r>
            <a:r>
              <a:rPr lang="ru-RU" sz="2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начальное </a:t>
            </a:r>
            <a:r>
              <a:rPr lang="ru-RU" sz="24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школьное образование, по уровню соответствующее возможностям ребенка с умеренной умственной отсталостью в группе детей со сходными образовательными потребностями.</a:t>
            </a:r>
            <a:endParaRPr lang="ru-RU" sz="2400" b="1" i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4205" y="836712"/>
            <a:ext cx="7355212" cy="5291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4.Четвертый</a:t>
            </a:r>
            <a:r>
              <a:rPr lang="ru-RU" sz="2400" b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 вариант </a:t>
            </a:r>
            <a:r>
              <a:rPr lang="ru-RU" sz="2400" b="1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2400" b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не цензовый)</a:t>
            </a:r>
            <a:endParaRPr lang="ru-RU" sz="2400" b="1" u="sng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75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Этот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вариант стандарта предусматривается для детей, до настоящего времени фактически признаваемых «необучаемыми». </a:t>
            </a:r>
            <a:r>
              <a:rPr lang="ru-RU" sz="24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Ребенок получает начальное школьное образование, уровень которого определяется исключительно его индивидуальными возможностями, резко ограниченными состоянием здоровья. Обязательной и единственно возможной является индивидуальная основная образовательная программа.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Исключается изоляция от образовательной системы и замыкание в условиях дома или учреждения социальной защиты.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детские картинки моя сем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60323"/>
            <a:ext cx="784887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4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рисунки коз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2289649" cy="24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рисунки козе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2638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рисунки щено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00" y="478946"/>
            <a:ext cx="2254920" cy="174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детские картинки моя сем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60323"/>
            <a:ext cx="784887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341" y="416238"/>
            <a:ext cx="1917973" cy="1917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441" y="4005064"/>
            <a:ext cx="1920406" cy="1920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005064"/>
            <a:ext cx="1920406" cy="1920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557" y="1071134"/>
            <a:ext cx="1128318" cy="1128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28" y="1645292"/>
            <a:ext cx="1920406" cy="19204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010" y="2276872"/>
            <a:ext cx="1128318" cy="11283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9979" y="7788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65977" y="39330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ru-RU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6523" y="174610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ru-RU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6055" y="3204844"/>
            <a:ext cx="124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доходы</a:t>
            </a:r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9979" y="5561573"/>
            <a:ext cx="124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доходы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35664" y="2046038"/>
            <a:ext cx="124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доходы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95205" y="2046039"/>
            <a:ext cx="1397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расходы</a:t>
            </a:r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68247" y="5587459"/>
            <a:ext cx="1397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расходы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85704" y="3209025"/>
            <a:ext cx="1397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1902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341" y="416238"/>
            <a:ext cx="1917973" cy="1917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441" y="4005064"/>
            <a:ext cx="1920406" cy="1920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005064"/>
            <a:ext cx="1920406" cy="1920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557" y="1071134"/>
            <a:ext cx="1128318" cy="1128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28" y="1645292"/>
            <a:ext cx="1920406" cy="19204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010" y="2276872"/>
            <a:ext cx="1128318" cy="11283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21057" y="742533"/>
            <a:ext cx="1916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избыточный</a:t>
            </a:r>
            <a:endParaRPr lang="ru-RU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32890" y="3947737"/>
            <a:ext cx="2932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сбалансированный</a:t>
            </a:r>
            <a:endParaRPr lang="ru-RU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28600" y="1815205"/>
            <a:ext cx="201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дефицитный</a:t>
            </a:r>
            <a:endParaRPr lang="ru-RU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6055" y="3204844"/>
            <a:ext cx="124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доходы</a:t>
            </a:r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9979" y="5561573"/>
            <a:ext cx="124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доходы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35664" y="2046038"/>
            <a:ext cx="124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доходы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95205" y="2046039"/>
            <a:ext cx="1397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расходы</a:t>
            </a:r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68247" y="5587459"/>
            <a:ext cx="1397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расходы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85704" y="3209025"/>
            <a:ext cx="1397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8055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3206" y="2168525"/>
          <a:ext cx="6076950" cy="3505200"/>
        </p:xfrm>
        <a:graphic>
          <a:graphicData uri="http://schemas.openxmlformats.org/drawingml/2006/table">
            <a:tbl>
              <a:tblPr firstRow="1" firstCol="1" bandRow="1"/>
              <a:tblGrid>
                <a:gridCol w="3038475"/>
                <a:gridCol w="30384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мама 20 тыс.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продукты 20 тыс.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бабушка 8 тыс.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одежда 7 тыс.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папа 30 тыс.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квартплата 7 тыс.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дедушка 10 тыс.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оплата за телефон 1тыс.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брат 2 тыс.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обувь 5 тыс.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12 тыс.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лекарства 3 тыс.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сестра 10 тыс.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поход в кино 1 тыс.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дядя 30 тыс.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книги 1тыс.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тётя 20 тыс.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придумать своё….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549261"/>
            <a:ext cx="703737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Составить семейный бюджет и попробовать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грамотно потратить. Определить вид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96190"/>
            <a:ext cx="4149995" cy="218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53" y="3696190"/>
            <a:ext cx="2580830" cy="218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13" y="980728"/>
            <a:ext cx="508239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8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рисунки петух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13" y="764704"/>
            <a:ext cx="1337852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рисунки куриц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97" y="972976"/>
            <a:ext cx="1703630" cy="17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Картинки по запросу рисунки цыпл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Картинки по запросу рисунки цыплен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44" y="827830"/>
            <a:ext cx="1225996" cy="13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и по запросу утенок рисунки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12245"/>
            <a:ext cx="1008112" cy="142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собачка рисунок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99975"/>
            <a:ext cx="936104" cy="14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собака рисунок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55" y="4184406"/>
            <a:ext cx="1904838" cy="17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утка рисунок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2772522"/>
            <a:ext cx="1611703" cy="14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Картинки по запросу бабуша рисуно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Картинки по запросу бабуша рисунок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Картинки по запросу бабуша рисунок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Картинки по запросу дедушка рисунок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Картинки по запросу дедушка рисунок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03" y="4053718"/>
            <a:ext cx="2692524" cy="212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Картинки по запросу дети в детском саду рисунок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67" y="2652324"/>
            <a:ext cx="1775562" cy="156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Картинки по запросу корова рисунок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92" y="2048271"/>
            <a:ext cx="1931702" cy="200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Картинки по запросу бык рисунок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76" y="4160506"/>
            <a:ext cx="2722346" cy="20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906086"/>
            <a:ext cx="6264696" cy="40934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457200"/>
            <a:r>
              <a:rPr lang="ru-RU" sz="2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Употребление разделительного Ъ</a:t>
            </a:r>
            <a:endParaRPr lang="ru-RU" sz="2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  <a:p>
            <a:pPr marL="457200" lvl="0" indent="-457200" algn="just" defTabSz="457200">
              <a:buAutoNum type="arabicPeriod"/>
            </a:pPr>
            <a:r>
              <a:rPr lang="ru-RU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Есть ли в слове приставка.</a:t>
            </a:r>
          </a:p>
          <a:p>
            <a:pPr lvl="0" algn="just" defTabSz="457200"/>
            <a:endParaRPr lang="ru-RU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  <a:p>
            <a:pPr lvl="0" algn="just" defTabSz="457200"/>
            <a:r>
              <a:rPr lang="ru-RU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        да				нет: Ъ не пишется</a:t>
            </a:r>
          </a:p>
          <a:p>
            <a:pPr lvl="0" algn="just" defTabSz="457200"/>
            <a:endParaRPr lang="ru-RU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  <a:p>
            <a:pPr lvl="0" algn="just" defTabSz="457200"/>
            <a:r>
              <a:rPr lang="ru-RU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2. </a:t>
            </a:r>
            <a:r>
              <a:rPr lang="ru-RU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Оканчивается ли она на согласный.</a:t>
            </a:r>
          </a:p>
          <a:p>
            <a:pPr lvl="0" algn="just" defTabSz="457200"/>
            <a:endParaRPr lang="ru-RU" sz="20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  <a:p>
            <a:pPr lvl="0" algn="just" defTabSz="457200"/>
            <a:r>
              <a:rPr lang="ru-RU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        да                    нет: Ъ не пишется</a:t>
            </a:r>
          </a:p>
          <a:p>
            <a:pPr lvl="0" algn="just" defTabSz="457200"/>
            <a:endParaRPr lang="ru-RU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  <a:p>
            <a:pPr lvl="0" algn="just" defTabSz="457200"/>
            <a:r>
              <a:rPr lang="ru-RU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3. </a:t>
            </a:r>
            <a:r>
              <a:rPr lang="ru-RU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Есть ли после приставки гласные Е,Ё,Ю,Я</a:t>
            </a:r>
            <a:endParaRPr lang="ru-RU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  <a:p>
            <a:pPr lvl="0" algn="just" defTabSz="457200"/>
            <a:endParaRPr lang="ru-RU" sz="20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  <a:p>
            <a:pPr lvl="0" algn="just" defTabSz="457200"/>
            <a:r>
              <a:rPr lang="ru-RU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     да: Ъ пишется          </a:t>
            </a:r>
            <a:r>
              <a:rPr lang="ru-RU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нет: Ъ не пишется</a:t>
            </a:r>
          </a:p>
          <a:p>
            <a:pPr lvl="0" algn="just" defTabSz="457200"/>
            <a:endParaRPr lang="ru-RU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483768" y="2597901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685817" y="2597901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591397" y="3862961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70955" y="3862961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95936" y="5031161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659512" y="5058457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57525" y="62068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2400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Памятка-алгоритм</a:t>
            </a:r>
          </a:p>
          <a:p>
            <a:pPr lvl="0" algn="ctr"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предлагает строго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фиксированную последовательность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операций.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мама папа рисуно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59216" cy="57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8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Сегодня  я  узнал…</a:t>
            </a:r>
          </a:p>
          <a:p>
            <a:pPr lvl="0" algn="ctr" defTabSz="457200"/>
            <a:r>
              <a:rPr lang="ru-RU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Мне  захотелось… </a:t>
            </a:r>
          </a:p>
          <a:p>
            <a:pPr lvl="0" algn="ctr" defTabSz="457200"/>
            <a:r>
              <a:rPr lang="ru-RU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У  меня  получилось…</a:t>
            </a:r>
          </a:p>
          <a:p>
            <a:pPr lvl="0" algn="ctr" defTabSz="457200"/>
            <a:r>
              <a:rPr lang="ru-RU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Я  понял, что  теперь  могу…</a:t>
            </a:r>
          </a:p>
          <a:p>
            <a:pPr lvl="0" algn="ctr" defTabSz="457200"/>
            <a:r>
              <a:rPr lang="ru-RU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Я  смог</a:t>
            </a:r>
            <a:r>
              <a:rPr lang="ru-RU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…</a:t>
            </a:r>
          </a:p>
          <a:p>
            <a:pPr lvl="0" algn="ctr" defTabSz="457200"/>
            <a:r>
              <a:rPr lang="ru-RU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Мне это пригодится…</a:t>
            </a:r>
          </a:p>
          <a:p>
            <a:pPr lvl="0" algn="ctr" defTabSz="457200"/>
            <a:r>
              <a:rPr lang="ru-RU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Самым интересным было…</a:t>
            </a:r>
          </a:p>
          <a:p>
            <a:pPr lvl="0" algn="ctr" defTabSz="457200"/>
            <a:endParaRPr lang="ru-RU" sz="4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21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34481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Семейный бюджет. </a:t>
            </a:r>
            <a:endParaRPr lang="ru-RU" sz="24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Семья.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Моя семья.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Перечислять основные статьи доходов и расходов семьи; составлять бюджет семьи и определять вид бюджета (используя условный </a:t>
            </a:r>
            <a:r>
              <a:rPr lang="ru-RU" sz="24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пример).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Сформировать у учащихся представление о семье; подвести к выводу, что семья – это группа родственников, живущих вместе.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Знать членов своей семьи и уметь называть их.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348880"/>
            <a:ext cx="6120680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457200"/>
            <a:r>
              <a:rPr lang="ru-RU" sz="2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Умножение 3-х </a:t>
            </a:r>
            <a:r>
              <a:rPr lang="ru-RU" sz="2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значных</a:t>
            </a:r>
            <a:r>
              <a:rPr lang="ru-RU" sz="2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 чисел.</a:t>
            </a:r>
          </a:p>
          <a:p>
            <a:pPr lvl="0" algn="just" defTabSz="457200"/>
            <a:endParaRPr lang="ru-RU" sz="20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  <a:p>
            <a:pPr marL="514350" lvl="0" indent="-514350" algn="just" defTabSz="457200">
              <a:buAutoNum type="arabicPeriod"/>
            </a:pPr>
            <a:r>
              <a:rPr lang="ru-RU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Умножить сотни, умножить десятки, умножить единицы, результаты сложить.</a:t>
            </a:r>
          </a:p>
          <a:p>
            <a:pPr marL="514350" lvl="0" indent="-514350" algn="just" defTabSz="457200">
              <a:buAutoNum type="arabicPeriod"/>
            </a:pPr>
            <a:endParaRPr lang="ru-RU" sz="20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  <a:p>
            <a:pPr marL="514350" lvl="0" indent="-514350" algn="just" defTabSz="457200">
              <a:buAutoNum type="arabicPeriod"/>
            </a:pPr>
            <a:r>
              <a:rPr lang="ru-RU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Выразить число в виде десятков, умножить 2-х </a:t>
            </a:r>
            <a:r>
              <a:rPr lang="ru-RU" sz="2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значное</a:t>
            </a:r>
            <a:r>
              <a:rPr lang="ru-RU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 число на однозначное, ответ записать в единицах.</a:t>
            </a:r>
          </a:p>
          <a:p>
            <a:pPr marL="514350" lvl="0" indent="-514350" algn="just" defTabSz="457200">
              <a:buAutoNum type="arabicPeriod"/>
            </a:pPr>
            <a:endParaRPr lang="ru-RU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  <a:p>
            <a:pPr lvl="0" algn="just" defTabSz="457200"/>
            <a:r>
              <a:rPr lang="ru-RU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2. Записать столбиком и умножить число,</a:t>
            </a:r>
          </a:p>
          <a:p>
            <a:pPr lvl="0" algn="just" defTabSz="457200"/>
            <a:r>
              <a:rPr lang="ru-RU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 </a:t>
            </a:r>
            <a:r>
              <a:rPr lang="ru-RU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   начиная с единиц.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62068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2400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Памятка-совет</a:t>
            </a:r>
          </a:p>
          <a:p>
            <a:pPr lvl="0" algn="ctr"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рекомендует возможные способы выполнения действия, оставляя ученику право выбора подходящего для него способа выполнения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5553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83671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Памятка-показ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дает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пример выполнения задания.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 defTabSz="457200"/>
            <a:endParaRPr lang="ru-RU" sz="2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</p:txBody>
      </p:sp>
      <p:pic>
        <p:nvPicPr>
          <p:cNvPr id="1026" name="Picture 2" descr="Картинки по запросу памятки синтаксический разбор образец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4" y="2420888"/>
            <a:ext cx="7258326" cy="245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92696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2400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Памятка-инструкция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 lvl="0" algn="ctr"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предлагает желаемую последовательность операций, но ученику дается возможность самостоятельно изменить эту последовательность или свернуть некоторые операции.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780928"/>
            <a:ext cx="7200800" cy="31700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Monotype Corsiva, cursive"/>
              </a:rPr>
              <a:t>Как работать</a:t>
            </a:r>
            <a:endParaRPr lang="ru-RU" sz="2000" dirty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Monotype Corsiva, cursive"/>
              </a:rPr>
              <a:t>над кратким пересказом по плану?</a:t>
            </a:r>
            <a:endParaRPr lang="ru-RU" sz="2000" dirty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ahoma"/>
              </a:rPr>
              <a:t> </a:t>
            </a:r>
          </a:p>
          <a:p>
            <a:r>
              <a:rPr lang="ru-RU" sz="2000" dirty="0">
                <a:solidFill>
                  <a:srgbClr val="000000"/>
                </a:solidFill>
                <a:latin typeface="Tahoma"/>
              </a:rPr>
              <a:t>1.     Раздели рассказ на смысловые части.</a:t>
            </a:r>
          </a:p>
          <a:p>
            <a:r>
              <a:rPr lang="ru-RU" sz="2000" dirty="0">
                <a:solidFill>
                  <a:srgbClr val="000000"/>
                </a:solidFill>
                <a:latin typeface="Tahoma"/>
              </a:rPr>
              <a:t>2.     Перечитай </a:t>
            </a:r>
            <a:r>
              <a:rPr lang="ru-RU" sz="2000" dirty="0" smtClean="0">
                <a:solidFill>
                  <a:srgbClr val="000000"/>
                </a:solidFill>
                <a:latin typeface="Tahoma"/>
              </a:rPr>
              <a:t>каждую часть рассказа, 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составь мысленно картины по его содержанию.</a:t>
            </a:r>
          </a:p>
          <a:p>
            <a:r>
              <a:rPr lang="ru-RU" sz="2000" dirty="0">
                <a:solidFill>
                  <a:srgbClr val="000000"/>
                </a:solidFill>
                <a:latin typeface="Tahoma"/>
              </a:rPr>
              <a:t>3.     В каждой части рассказа выдели важные мысли (2-3 предложения)</a:t>
            </a:r>
          </a:p>
          <a:p>
            <a:r>
              <a:rPr lang="ru-RU" sz="2000" dirty="0">
                <a:solidFill>
                  <a:srgbClr val="000000"/>
                </a:solidFill>
                <a:latin typeface="Tahoma"/>
              </a:rPr>
              <a:t>4.     Перескажи каждую часть по плану (при затруднении можно заглядывать в книгу</a:t>
            </a:r>
            <a:r>
              <a:rPr lang="ru-RU" sz="2000" dirty="0" smtClean="0">
                <a:solidFill>
                  <a:srgbClr val="000000"/>
                </a:solidFill>
                <a:latin typeface="Tahoma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2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16632"/>
            <a:ext cx="4937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язык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268760"/>
            <a:ext cx="655272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Написание диктанта можно выполнить следующим образом: 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– записать весь текст под диктовку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– вписать пропущенные слова в текст, который уже напечатан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– обводка или  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написание букв (слогов).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3" descr="C:\Users\Ляшкова Т А\Desktop\доклад\DSCF5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3" y="3459366"/>
            <a:ext cx="2802731" cy="2102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75169"/>
            <a:ext cx="7776864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200" b="1" i="1" u="sng" dirty="0" smtClean="0">
                <a:effectLst/>
                <a:latin typeface="Times New Roman"/>
                <a:ea typeface="Calibri"/>
                <a:cs typeface="Times New Roman"/>
              </a:rPr>
              <a:t>Тема:  </a:t>
            </a:r>
            <a:r>
              <a:rPr lang="ru-RU" sz="2200" b="1" i="1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sz="2200" b="1" i="1" dirty="0" smtClean="0">
                <a:effectLst/>
                <a:latin typeface="Times New Roman"/>
                <a:ea typeface="Calibri"/>
                <a:cs typeface="Times New Roman"/>
              </a:rPr>
              <a:t>. Распространённые и нераспространённые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b="1" i="1" dirty="0" smtClean="0">
                <a:latin typeface="Times New Roman"/>
                <a:ea typeface="Calibri"/>
                <a:cs typeface="Times New Roman"/>
              </a:rPr>
              <a:t>               </a:t>
            </a:r>
            <a:r>
              <a:rPr lang="ru-RU" sz="2200" b="1" i="1" dirty="0" smtClean="0">
                <a:effectLst/>
                <a:latin typeface="Times New Roman"/>
                <a:ea typeface="Calibri"/>
                <a:cs typeface="Times New Roman"/>
              </a:rPr>
              <a:t>предложения. </a:t>
            </a:r>
            <a:endParaRPr lang="ru-RU" sz="22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 smtClean="0">
                <a:effectLst/>
                <a:latin typeface="Times New Roman"/>
                <a:ea typeface="Calibri"/>
                <a:cs typeface="Times New Roman"/>
              </a:rPr>
              <a:t>     3. Предложение. </a:t>
            </a:r>
            <a:endParaRPr lang="ru-RU" sz="22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 smtClean="0">
                <a:effectLst/>
                <a:latin typeface="Times New Roman"/>
                <a:ea typeface="Calibri"/>
                <a:cs typeface="Times New Roman"/>
              </a:rPr>
              <a:t>     4. Слово.</a:t>
            </a:r>
            <a:endParaRPr lang="ru-RU" sz="22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На доске слова: ПТИЦЫ, НА, ОСЕНЬ, УЛЕТЕЛИ</a:t>
            </a:r>
            <a:endParaRPr lang="ru-RU" sz="22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– составить  распространённое предложение, используя данные слова, согласно своей схемы и обратная операция, придумать распространённое предложение и составить к нему схему.</a:t>
            </a:r>
            <a:endParaRPr lang="ru-RU" sz="22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– необходимо переставить слова так, чтобы получилось предложение и нарисовать к нему схему.</a:t>
            </a:r>
            <a:endParaRPr lang="ru-RU" sz="22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ПТИЦЫ, НА, Е, ЧА</a:t>
            </a:r>
            <a:endParaRPr lang="ru-RU" sz="22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– выбрать из предложенных карточек слово и обвести по пунктирам.</a:t>
            </a:r>
            <a:endParaRPr lang="ru-RU" sz="2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1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93692"/>
            <a:ext cx="7560840" cy="586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 smtClean="0">
                <a:effectLst/>
                <a:latin typeface="Times New Roman"/>
                <a:ea typeface="Calibri"/>
                <a:cs typeface="Times New Roman"/>
              </a:rPr>
              <a:t>Тема:  2.Правописание парного согласного в корне слова.</a:t>
            </a:r>
            <a:endParaRPr lang="ru-RU" sz="22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899160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200" b="1" i="1" dirty="0" smtClean="0">
                <a:effectLst/>
                <a:latin typeface="Times New Roman"/>
                <a:ea typeface="Calibri"/>
                <a:cs typeface="Times New Roman"/>
              </a:rPr>
              <a:t>. Парные согласные, что пишем, что слышим.</a:t>
            </a:r>
            <a:endParaRPr lang="ru-RU" sz="2200" b="1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899160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 smtClean="0">
                <a:effectLst/>
                <a:latin typeface="Times New Roman"/>
                <a:ea typeface="Calibri"/>
                <a:cs typeface="Times New Roman"/>
              </a:rPr>
              <a:t>4. Звуки и буквы Д-Т</a:t>
            </a:r>
          </a:p>
          <a:p>
            <a:pPr marL="457200" lvl="0" indent="449580">
              <a:lnSpc>
                <a:spcPct val="115000"/>
              </a:lnSpc>
            </a:pPr>
            <a:r>
              <a:rPr lang="ru-RU" sz="22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доске: </a:t>
            </a:r>
            <a:r>
              <a:rPr lang="ru-RU" sz="2200" i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Холот</a:t>
            </a:r>
            <a:r>
              <a:rPr lang="ru-RU" sz="22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сковал </a:t>
            </a:r>
            <a:r>
              <a:rPr lang="ru-RU" sz="22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землу</a:t>
            </a:r>
            <a:r>
              <a:rPr lang="ru-RU" sz="22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2200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457200" lvl="0" indent="449580">
              <a:lnSpc>
                <a:spcPct val="115000"/>
              </a:lnSpc>
            </a:pPr>
            <a:r>
              <a:rPr lang="ru-RU" sz="22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Снежные </a:t>
            </a:r>
            <a:r>
              <a:rPr lang="ru-RU" sz="22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шабки</a:t>
            </a:r>
            <a:r>
              <a:rPr lang="ru-RU" sz="22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укрыли </a:t>
            </a:r>
            <a:r>
              <a:rPr lang="ru-RU" sz="22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дупки</a:t>
            </a:r>
            <a:r>
              <a:rPr lang="ru-RU" sz="22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 </a:t>
            </a:r>
            <a:endParaRPr lang="ru-RU" sz="2200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457200" lvl="0" indent="449580">
              <a:lnSpc>
                <a:spcPct val="115000"/>
              </a:lnSpc>
            </a:pPr>
            <a:r>
              <a:rPr lang="ru-RU" sz="22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Под </a:t>
            </a:r>
            <a:r>
              <a:rPr lang="ru-RU" sz="22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ногамы</a:t>
            </a:r>
            <a:r>
              <a:rPr lang="ru-RU" sz="22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хрустел снек. </a:t>
            </a:r>
            <a:endParaRPr lang="ru-RU" sz="2200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457200" lvl="0" indent="449580">
              <a:lnSpc>
                <a:spcPct val="115000"/>
              </a:lnSpc>
            </a:pPr>
            <a:r>
              <a:rPr lang="ru-RU" sz="22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</a:t>
            </a:r>
            <a:r>
              <a:rPr lang="ru-RU" sz="2200" i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оля</a:t>
            </a:r>
            <a:r>
              <a:rPr lang="ru-RU" sz="22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вышла на </a:t>
            </a:r>
            <a:r>
              <a:rPr lang="ru-RU" sz="22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крылцо</a:t>
            </a:r>
            <a:r>
              <a:rPr lang="ru-RU" sz="22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200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.Миша списал текст, но допустил ошибки. Проверь работу Миши и найди ошибки. Объяснить, найти лишние слова.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2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.Вставь буквы в выделенные слова, устно подбери проверочное слово (Первые 3 строчки).</a:t>
            </a:r>
            <a:r>
              <a:rPr lang="ru-RU" sz="2200" dirty="0">
                <a:latin typeface="Calibri"/>
                <a:ea typeface="Calibri"/>
                <a:cs typeface="Times New Roman"/>
              </a:rPr>
              <a:t>	</a:t>
            </a:r>
            <a:endParaRPr lang="ru-RU" sz="2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Calibri"/>
                <a:ea typeface="Calibri"/>
                <a:cs typeface="Times New Roman"/>
              </a:rPr>
              <a:t>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.Обвести  буквы </a:t>
            </a:r>
            <a:r>
              <a:rPr lang="ru-RU" sz="2200" dirty="0" err="1" smtClean="0">
                <a:effectLst/>
                <a:latin typeface="Times New Roman"/>
                <a:ea typeface="Calibri"/>
                <a:cs typeface="Times New Roman"/>
              </a:rPr>
              <a:t>Дд</a:t>
            </a: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, Тт. Добавить их в слова по обводке.</a:t>
            </a:r>
            <a:endParaRPr lang="ru-RU" sz="2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67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647</TotalTime>
  <Words>959</Words>
  <Application>Microsoft Office PowerPoint</Application>
  <PresentationFormat>Экран (4:3)</PresentationFormat>
  <Paragraphs>222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Ляшкова Т А</dc:creator>
  <cp:lastModifiedBy>User</cp:lastModifiedBy>
  <cp:revision>51</cp:revision>
  <dcterms:created xsi:type="dcterms:W3CDTF">2017-05-14T14:20:11Z</dcterms:created>
  <dcterms:modified xsi:type="dcterms:W3CDTF">2024-11-22T10:50:37Z</dcterms:modified>
</cp:coreProperties>
</file>