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26" y="12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122" y="412551"/>
            <a:ext cx="8496944" cy="591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FrankRuehl" panose="020E0503060101010101" pitchFamily="34" charset="-79"/>
              </a:rPr>
              <a:t>муниципальное бюджетное дошкольное образовательное учреждение </a:t>
            </a:r>
            <a:endParaRPr lang="ru-RU" sz="1400" dirty="0">
              <a:ea typeface="Calibri"/>
              <a:cs typeface="FrankRuehl" panose="020E0503060101010101" pitchFamily="34" charset="-79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FrankRuehl" panose="020E0503060101010101" pitchFamily="34" charset="-79"/>
              </a:rPr>
              <a:t>«Детский сад №3 </a:t>
            </a:r>
            <a:r>
              <a:rPr lang="ru-RU" sz="1400" b="1" dirty="0" err="1">
                <a:solidFill>
                  <a:srgbClr val="002060"/>
                </a:solidFill>
                <a:latin typeface="Times New Roman"/>
                <a:ea typeface="Calibri"/>
                <a:cs typeface="FrankRuehl" panose="020E0503060101010101" pitchFamily="34" charset="-79"/>
              </a:rPr>
              <a:t>г.Лениногорска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FrankRuehl" panose="020E0503060101010101" pitchFamily="34" charset="-79"/>
              </a:rPr>
              <a:t>» муниципального образования </a:t>
            </a:r>
            <a:endParaRPr lang="ru-RU" sz="1400" dirty="0">
              <a:ea typeface="Calibri"/>
              <a:cs typeface="FrankRuehl" panose="020E0503060101010101" pitchFamily="34" charset="-79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FrankRuehl" panose="020E0503060101010101" pitchFamily="34" charset="-79"/>
              </a:rPr>
              <a:t>«</a:t>
            </a:r>
            <a:r>
              <a:rPr lang="ru-RU" sz="1400" b="1" dirty="0" err="1">
                <a:solidFill>
                  <a:srgbClr val="002060"/>
                </a:solidFill>
                <a:latin typeface="Times New Roman"/>
                <a:ea typeface="Calibri"/>
                <a:cs typeface="FrankRuehl" panose="020E0503060101010101" pitchFamily="34" charset="-79"/>
              </a:rPr>
              <a:t>Лениногорский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Calibri"/>
                <a:cs typeface="FrankRuehl" panose="020E0503060101010101" pitchFamily="34" charset="-79"/>
              </a:rPr>
              <a:t> муниципальный район» Республики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FrankRuehl" panose="020E0503060101010101" pitchFamily="34" charset="-79"/>
              </a:rPr>
              <a:t>Татарстан</a:t>
            </a:r>
            <a:endParaRPr lang="ru-RU" sz="1400" dirty="0" smtClean="0">
              <a:ea typeface="Calibri"/>
              <a:cs typeface="FrankRuehl" panose="020E0503060101010101" pitchFamily="34" charset="-79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b="1" dirty="0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Развивающее познавательное-игровое </a:t>
            </a:r>
            <a:r>
              <a:rPr lang="ru-RU" sz="2400" b="1" dirty="0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пособие – </a:t>
            </a:r>
            <a:r>
              <a:rPr lang="ru-RU" sz="2400" b="1" dirty="0" err="1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лонгбук</a:t>
            </a:r>
            <a:endParaRPr lang="ru-RU" sz="2400" b="1" dirty="0" smtClean="0">
              <a:solidFill>
                <a:srgbClr val="00194C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«Наша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Армия Сильна!»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i="1" dirty="0">
              <a:solidFill>
                <a:srgbClr val="00194C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     </a:t>
            </a:r>
            <a:endParaRPr lang="ru-RU" sz="1600" b="1" i="1" dirty="0" smtClean="0">
              <a:solidFill>
                <a:srgbClr val="00194C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600" b="1" i="1" dirty="0">
              <a:solidFill>
                <a:srgbClr val="00194C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600" b="1" i="1" dirty="0" smtClean="0">
              <a:solidFill>
                <a:srgbClr val="00194C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1000"/>
              </a:spcAft>
            </a:pPr>
            <a:r>
              <a:rPr lang="ru-RU" sz="1600" b="1" i="1" dirty="0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 Авторы: </a:t>
            </a:r>
            <a:r>
              <a:rPr lang="ru-RU" sz="1600" b="1" i="1" dirty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Ахметова </a:t>
            </a:r>
            <a:r>
              <a:rPr lang="ru-RU" sz="1600" b="1" i="1" dirty="0" err="1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Дильфуза</a:t>
            </a:r>
            <a:r>
              <a:rPr lang="ru-RU" sz="1600" b="1" i="1" dirty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Азимжановна</a:t>
            </a:r>
            <a:r>
              <a:rPr lang="ru-RU" sz="1600" b="1" i="1" dirty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,  </a:t>
            </a:r>
            <a:endParaRPr lang="ru-RU" sz="1600" b="1" i="1" dirty="0" smtClean="0">
              <a:solidFill>
                <a:srgbClr val="00194C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spcAft>
                <a:spcPts val="1000"/>
              </a:spcAft>
            </a:pPr>
            <a:r>
              <a:rPr lang="ru-RU" sz="1600" b="1" i="1" dirty="0" err="1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Шаймардонова</a:t>
            </a:r>
            <a:r>
              <a:rPr lang="ru-RU" sz="1600" b="1" i="1" dirty="0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i="1" dirty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Гузель </a:t>
            </a:r>
            <a:r>
              <a:rPr lang="ru-RU" sz="1600" b="1" i="1" dirty="0" err="1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Тависовна</a:t>
            </a:r>
            <a:r>
              <a:rPr lang="ru-RU" sz="1600" b="1" i="1" dirty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</a:t>
            </a:r>
            <a:r>
              <a:rPr lang="ru-RU" sz="1600" b="1" i="1" dirty="0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воспитател</a:t>
            </a:r>
            <a:r>
              <a:rPr lang="ru-RU" sz="1400" b="1" i="1" dirty="0" smtClean="0">
                <a:solidFill>
                  <a:srgbClr val="00194C"/>
                </a:solidFill>
                <a:latin typeface="Times New Roman"/>
                <a:ea typeface="Calibri"/>
                <a:cs typeface="Times New Roman"/>
              </a:rPr>
              <a:t>и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400" b="1" i="1" dirty="0">
              <a:solidFill>
                <a:srgbClr val="00194C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1400" b="1" i="1" dirty="0">
              <a:solidFill>
                <a:srgbClr val="00194C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1171"/>
            <a:ext cx="3456384" cy="3379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522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Актуальность</a:t>
            </a: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  Нравственно – патриотическое воспитание в наше время, стало одним из актуальных направлений в работе современного воспитателя. Чувствуя и понимая, как наши предки любили и оберегали нашу Родину, наши современные дети становятся патриотами.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        В дошкольном возрасте начинаются закладываться основы гражданских качеств, формируется представление ребенка об обществе. Так же в результате целенаправленного воспитательного воздействия педагога на ребенка возникает патриотическое чувство, оно не может возникнуть само по себе, только по факту рождения в той или иной стране.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Аннотация. </a:t>
            </a: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Развивающее познавательное -игровое пособие – </a:t>
            </a:r>
            <a:r>
              <a:rPr lang="ru-RU" sz="1600" dirty="0" err="1">
                <a:latin typeface="Times New Roman"/>
                <a:ea typeface="Times New Roman"/>
                <a:cs typeface="FrankRuehl" panose="020E0503060101010101" pitchFamily="34" charset="-79"/>
              </a:rPr>
              <a:t>лонгбук</a:t>
            </a: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  «Наша Армия Сильна!»  это загадочный куб, который при последовательном открывании может преподнести массу увлекательных сюрпризов. Пособие  может быть различным по содержанию и, тем самым, вызывать огромный интерес у детей.  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          Куб, открывается и превращается в дорожку с различными кармашками и открывающимися механизмами, сделанные из бумаги разной текстуры и фактуры. В кармашках могут храниться: познавательная информация, игры, увлекательные задания.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468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836712"/>
            <a:ext cx="84530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Пояснительная записка</a:t>
            </a:r>
            <a:endParaRPr lang="ru-RU" dirty="0">
              <a:solidFill>
                <a:srgbClr val="FF0000"/>
              </a:solidFill>
              <a:ea typeface="Calibri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FrankRuehl" panose="020E0503060101010101" pitchFamily="34" charset="-79"/>
              </a:rPr>
              <a:t>         Развивающее познавательное - игровое пособие – «Наша Армия Сильна!»    предназначено для детей 3-4 лет. 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технологий.</a:t>
            </a:r>
            <a:endParaRPr lang="ru-RU" dirty="0">
              <a:ea typeface="Calibri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FrankRuehl" panose="020E0503060101010101" pitchFamily="34" charset="-79"/>
              </a:rPr>
              <a:t>           И самое главное, </a:t>
            </a:r>
            <a:r>
              <a:rPr lang="ru-RU" dirty="0" err="1">
                <a:latin typeface="Times New Roman"/>
                <a:ea typeface="Times New Roman"/>
                <a:cs typeface="FrankRuehl" panose="020E0503060101010101" pitchFamily="34" charset="-79"/>
              </a:rPr>
              <a:t>лонгбук</a:t>
            </a:r>
            <a:r>
              <a:rPr lang="ru-RU" dirty="0">
                <a:latin typeface="Times New Roman"/>
                <a:ea typeface="Times New Roman"/>
                <a:cs typeface="FrankRuehl" panose="020E0503060101010101" pitchFamily="34" charset="-79"/>
              </a:rPr>
              <a:t> соответствует ФОП, так как поддерживает индивидуальность каждого ребенка; обеспечивает вариативность и разнообразие; равные возможности полноценной игры для каждого ребенка; дает возможность преемственного развития получаемых знаний. Простая на вид коробочка превращается в интересную игру, энциклопедию или же картотеку.</a:t>
            </a:r>
            <a:endParaRPr lang="ru-RU" dirty="0">
              <a:ea typeface="Calibri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571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482" y="620688"/>
            <a:ext cx="8352928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Цель:</a:t>
            </a:r>
            <a:r>
              <a:rPr lang="ru-RU" sz="1600" dirty="0">
                <a:solidFill>
                  <a:srgbClr val="FF0000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</a:t>
            </a: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 воспитание  патриотических чувств у детей </a:t>
            </a:r>
            <a:r>
              <a:rPr lang="ru-RU" sz="1600" dirty="0" smtClean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среднего </a:t>
            </a: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дошкольного возраста, воспитание чувств гордости, уважения к дедам и отцам.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       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Задачи:</a:t>
            </a:r>
            <a:endParaRPr lang="ru-RU" sz="1600" dirty="0">
              <a:solidFill>
                <a:srgbClr val="FF0000"/>
              </a:solidFill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       Образовательные: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- расширять представления детей о Российской Армии, о видах войск, о людях военных профессий, вызвать интерес к истории своей страны, познакомить с современными качествами защитника Отечества в наши дни</a:t>
            </a:r>
            <a:r>
              <a:rPr lang="ru-RU" sz="1600" dirty="0" smtClean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;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- формировать у детей патриотические чувства в познании исторических фактов, доступных детям и вызывающих у них эмоциональное переживание.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       Развивающие: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- развивать у детей познавательную активность, творческие способности; приобщать детей  к изучению истории российской армии.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- Способствовать развитию речи детей, пополнению активного и пассивного словаря детей.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-  Развивать связную речь;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       Воспитательные: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latin typeface="Times New Roman"/>
                <a:ea typeface="Times New Roman"/>
                <a:cs typeface="FrankRuehl" panose="020E0503060101010101" pitchFamily="34" charset="-79"/>
              </a:rPr>
              <a:t> - воспитывать чувство гордости за солдат и желание быть похожими на них, уважение к защитникам Отечества.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044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176" y="33265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В </a:t>
            </a:r>
            <a:r>
              <a:rPr lang="ru-RU" sz="1600" dirty="0" err="1">
                <a:latin typeface="Times New Roman"/>
                <a:ea typeface="Times New Roman"/>
                <a:cs typeface="FrankRuehl" panose="020E0503060101010101" pitchFamily="34" charset="-79"/>
              </a:rPr>
              <a:t>лонгбуке</a:t>
            </a: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 собраны материалы по Патриотическому воспитание для развивающих занятий с детьми среднего дошкольного возраста,  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 indent="-90170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В </a:t>
            </a:r>
            <a:r>
              <a:rPr lang="ru-RU" sz="1600" dirty="0" err="1" smtClean="0">
                <a:latin typeface="Times New Roman"/>
                <a:ea typeface="Times New Roman"/>
                <a:cs typeface="FrankRuehl" panose="020E0503060101010101" pitchFamily="34" charset="-79"/>
              </a:rPr>
              <a:t>лонгбуке</a:t>
            </a:r>
            <a:r>
              <a:rPr lang="ru-RU" sz="1600" dirty="0" smtClean="0">
                <a:latin typeface="Times New Roman"/>
                <a:ea typeface="Times New Roman"/>
                <a:cs typeface="FrankRuehl" panose="020E0503060101010101" pitchFamily="34" charset="-79"/>
              </a:rPr>
              <a:t>   </a:t>
            </a:r>
            <a:r>
              <a:rPr lang="ru-RU" sz="1600" dirty="0">
                <a:latin typeface="Times New Roman"/>
                <a:ea typeface="Times New Roman"/>
                <a:cs typeface="FrankRuehl" panose="020E0503060101010101" pitchFamily="34" charset="-79"/>
              </a:rPr>
              <a:t>входят 6 развивающих игр и игровых заданий: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FrankRuehl" panose="020E0503060101010101" pitchFamily="34" charset="-79"/>
              </a:rPr>
              <a:t>1 Игра </a:t>
            </a:r>
            <a:r>
              <a:rPr lang="ru-RU" sz="1600" b="1" dirty="0" smtClean="0">
                <a:latin typeface="Times New Roman"/>
                <a:ea typeface="Times New Roman"/>
                <a:cs typeface="FrankRuehl" panose="020E0503060101010101" pitchFamily="34" charset="-79"/>
              </a:rPr>
              <a:t>« Круги </a:t>
            </a:r>
            <a:r>
              <a:rPr lang="ru-RU" sz="1600" b="1" dirty="0" err="1" smtClean="0">
                <a:latin typeface="Times New Roman"/>
                <a:ea typeface="Times New Roman"/>
                <a:cs typeface="FrankRuehl" panose="020E0503060101010101" pitchFamily="34" charset="-79"/>
              </a:rPr>
              <a:t>Луллия</a:t>
            </a:r>
            <a:r>
              <a:rPr lang="ru-RU" sz="1600" b="1" dirty="0">
                <a:latin typeface="Times New Roman"/>
                <a:ea typeface="Times New Roman"/>
                <a:cs typeface="FrankRuehl" panose="020E0503060101010101" pitchFamily="34" charset="-79"/>
              </a:rPr>
              <a:t>» </a:t>
            </a:r>
            <a:r>
              <a:rPr lang="ru-RU" sz="1600" b="1" dirty="0" smtClean="0">
                <a:latin typeface="Times New Roman"/>
                <a:ea typeface="Times New Roman"/>
                <a:cs typeface="FrankRuehl" panose="020E0503060101010101" pitchFamily="34" charset="-79"/>
              </a:rPr>
              <a:t>; «Символы победы»: («Найди тень»)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FrankRuehl" panose="020E0503060101010101" pitchFamily="34" charset="-79"/>
              </a:rPr>
              <a:t>2 Игра «Подбери картинку</a:t>
            </a:r>
            <a:r>
              <a:rPr lang="ru-RU" sz="1600" b="1" dirty="0" smtClean="0">
                <a:latin typeface="Times New Roman"/>
                <a:ea typeface="Times New Roman"/>
                <a:cs typeface="FrankRuehl" panose="020E0503060101010101" pitchFamily="34" charset="-79"/>
              </a:rPr>
              <a:t>»,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FrankRuehl" panose="020E0503060101010101" pitchFamily="34" charset="-79"/>
              </a:rPr>
              <a:t>3 Игра «Лабиринт»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FrankRuehl" panose="020E0503060101010101" pitchFamily="34" charset="-79"/>
              </a:rPr>
              <a:t>4 Игра «Подбери тень»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FrankRuehl" panose="020E0503060101010101" pitchFamily="34" charset="-79"/>
              </a:rPr>
              <a:t>5 Игра «Подбери одежду»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FrankRuehl" panose="020E0503060101010101" pitchFamily="34" charset="-79"/>
              </a:rPr>
              <a:t>6 Игра «Каму что нужно»</a:t>
            </a:r>
            <a:endParaRPr lang="ru-RU" sz="1600" dirty="0">
              <a:ea typeface="Calibri"/>
              <a:cs typeface="FrankRuehl" panose="020E0503060101010101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757">
            <a:off x="5322569" y="2163358"/>
            <a:ext cx="2399101" cy="388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Админ\Desktop\потрятическая воспитание\IMG_20250423_122228_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59" y="3933056"/>
            <a:ext cx="3035829" cy="227687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531" y="1405501"/>
            <a:ext cx="413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cs typeface="FrankRuehl" panose="020E0503060101010101" pitchFamily="34" charset="-79"/>
              </a:rPr>
              <a:t>Наглядность имеет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cs typeface="FrankRuehl" panose="020E0503060101010101" pitchFamily="34" charset="-79"/>
              </a:rPr>
              <a:t>Большое значение! </a:t>
            </a:r>
          </a:p>
        </p:txBody>
      </p:sp>
      <p:pic>
        <p:nvPicPr>
          <p:cNvPr id="1028" name="Picture 4" descr="C:\Users\Админ\Desktop\потрятическая воспитание\IMG_20250425_100653_5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" r="14368" b="9195"/>
          <a:stretch/>
        </p:blipFill>
        <p:spPr bwMode="auto">
          <a:xfrm>
            <a:off x="6350249" y="492044"/>
            <a:ext cx="2408141" cy="3327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потрятическая воспитание\IMG_20250425_100708_5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045"/>
            <a:ext cx="2495417" cy="3327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14" y="3212976"/>
            <a:ext cx="2791585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431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387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9</cp:revision>
  <dcterms:created xsi:type="dcterms:W3CDTF">2025-04-26T14:19:58Z</dcterms:created>
  <dcterms:modified xsi:type="dcterms:W3CDTF">2025-04-26T16:25:31Z</dcterms:modified>
</cp:coreProperties>
</file>