
<file path=[Content_Types].xml><?xml version="1.0" encoding="utf-8"?>
<Types xmlns="http://schemas.openxmlformats.org/package/2006/content-types">
  <Default ContentType="image/jpeg" Extension="jf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8E4"/>
    <a:srgbClr val="E9BAAA"/>
    <a:srgbClr val="A97892"/>
    <a:srgbClr val="CF8839"/>
    <a:srgbClr val="FF9933"/>
    <a:srgbClr val="4472C4"/>
    <a:srgbClr val="D79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9A1A9-437E-4A5B-9FC5-7D404233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E97D0C-8D05-455E-B4B9-E398D212C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2407F-228C-4783-92FB-21D464A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2EA83-91E1-46B9-84DF-9ED156D0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D1ECA-A1A0-4534-8C83-D650BFCD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CBBA-F1FA-4308-B980-7985A800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FB095C-1FDE-4FC3-90D2-F47787477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31B0B-2B96-47E2-BA3C-32B8490B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2570D-A328-47E3-9ACA-E91B8631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1630B-20FC-4ADA-B097-DBCBF96B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287708-31B2-46BA-8551-46F0631A7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E0CC8C-3272-4C1A-8190-BAED21D1E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C781D-259C-4299-BB6E-3A0E76E2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0E888-3AFF-4C3A-826D-E85F8F6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C9E71-49F7-465F-9CAB-0837EDA3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0218F-6AB9-4F1A-8010-A8A4F20A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89A04-14ED-4DB8-825B-5BFCAE6E7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85559-5698-4B7E-9F5A-6566C6F1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8D0DB-3A4B-4565-9110-3B44FB6A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47B332-B576-4BAA-985A-7556D73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471FB-94C3-44BC-8E41-FB826931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FFA5D-36E3-4987-8B1D-E5E31967F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0D93C-47B6-4A7F-BDD8-68C932EE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1768A-8EBA-47F0-94BC-1084638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72712-0DB9-4703-89BC-3F109CFF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9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2B355-07D9-4336-9F9B-E07D19AB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3D0E4-780D-4FAE-89B8-A6195AD92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BD0227-E30B-42E3-860A-CA40F2D25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07D4BE-9D6F-4EEA-8FE2-3FD342D5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748FCC-5DA8-426F-894C-804497F2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616394-D946-441D-84EF-47EC6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45C5-BBF5-4FCE-8C17-D7B8B0E2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F54DE-821B-456D-9F19-E90CFC43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25B0B-EF67-44EC-8F63-EAE926CF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882C50-4E94-4230-B1E5-227838D75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178060-7FB1-431E-AA7B-9FE0CDCE9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DC84E7-2775-40FB-96DF-07751672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891435-6ABB-4558-B1CF-692B71A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8824E1-1B85-49EF-A38E-A0B46E51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583EB-73E5-4167-A979-6A49614B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0AF65D-3D6B-4E47-B55E-DDB39A17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C99BD8-F571-4CF9-9E29-683E12EB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EB6411-FE48-4B4A-802C-23A6D19A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1EA1D2-7183-4E81-AE7C-E7478F65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839EF2-6672-404B-ABDD-2224B844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A5CFE1-7FB3-4E9B-B77C-D336C722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64764-8735-45A2-BD62-6E5A8DA5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C922E-D0E6-48BF-A519-9D56E55E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839BC3-A908-4120-8D7A-A3C05F7F8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E4070-1F25-42D1-8F42-EE75C9A2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19234-7345-4049-999D-87D93437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F5AB30-204A-4B26-B57E-89AC0913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5BDEE-FBE1-4C0A-B5F4-C110B4AA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A3DB7D-C090-4E0D-B50E-6C7DFA6CC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5412A1-03EE-44AC-9710-D1559D94C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89163F-12B1-4A1F-8752-A6F617FC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3C980-63A9-4DC1-A6DC-F385F9D5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920221-CA73-4F5B-B3B2-1A650FFD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5AF18-E54A-4F25-92CF-BD56CD46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94BAA-6A09-4022-9A65-686D90A0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52C3C-C7D0-4DBE-9EAD-34F1C1A72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C222-F44D-46ED-9BD9-738BE309B19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2DAA-548E-4FD9-9F7E-1820FAA55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AAF0D-7B3B-41B6-B684-842EC8833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5219-24B6-4866-83F6-3DCB59B65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8" Target="../media/image23.jfif" Type="http://schemas.openxmlformats.org/officeDocument/2006/relationships/image"/><Relationship Id="rId3" Target="../media/image20.png" Type="http://schemas.openxmlformats.org/officeDocument/2006/relationships/image"/><Relationship Id="rId7" Target="../media/image22.jpg" Type="http://schemas.openxmlformats.org/officeDocument/2006/relationships/image"/><Relationship Id="rId2" Target="../media/image19.jfif" Type="http://schemas.openxmlformats.org/officeDocument/2006/relationships/image"/><Relationship Id="rId1" Target="../slideLayouts/slideLayout2.xml" Type="http://schemas.openxmlformats.org/officeDocument/2006/relationships/slideLayout"/><Relationship Id="rId6" Target="https://www.google.com/url?sa=i&amp;url=https%3A%2F%2Fwww.wikiwand.com%2Fru%2F%25D0%2593%25D0%25BE%25D1%2581%25D1%2583%25D0%25B4%25D0%25B0%25D1%2580%25D1%2581%25D1%2582%25D0%25B2%25D0%25B5%25D0%25BD%25D0%25BD%25D0%25B0%25D1%258F_%25D0%25BF%25D1%2580%25D0%25B5%25D0%25BC%25D0%25B8%25D1%258F_%25D0%25A0%25D0%25B5%25D1%2581%25D0%25BF%25D1%2583%25D0%25B1%25D0%25BB%25D0%25B8%25D0%25BA%25D0%25B8_%25D0%25A2%25D0%25B0%25D1%2582%25D0%25B0%25D1%2580%25D1%2581%25D1%2582%25D0%25B0%25D0%25BD_%25D0%25B8%25D0%25BC%25D0%25B5%25D0%25BD%25D0%25B8_%25D0%2593%25D0%25B0%25D0%25B1%25D0%25B4%25D1%2583%25D0%25BB%25D0%25BB%25D1%258B_%25D0%25A2%25D1%2583%25D0%25BA%25D0%25B0%25D1%258F&amp;psig=AOvVaw3nEtUqOROwL93YhCJ_p682&amp;ust=1706703023211000&amp;source=images&amp;cd=vfe&amp;opi=89978449&amp;ved=0CBIQjhxqFwoTCNjE8LGKhYQDFQAAAAAdAAAAABAx" TargetMode="External" Type="http://schemas.openxmlformats.org/officeDocument/2006/relationships/hyperlink"/><Relationship Id="rId5" Target="https://www.google.com/url?sa=i&amp;url=https%3A%2F%2Fyandex.ru%2Fmaps%2Forg%2Fgbuk_gosudarstvenny_literaturno_memorialny_muzeyny_kompleks_gabdully_tukaya%2F1022354899%2F&amp;psig=AOvVaw3nEtUqOROwL93YhCJ_p682&amp;ust=1706703023211000&amp;source=images&amp;cd=vfe&amp;opi=89978449&amp;ved=0CBIQjhxqFwoTCNjE8LGKhYQDFQAAAAAdAAAAABAn" TargetMode="External" Type="http://schemas.openxmlformats.org/officeDocument/2006/relationships/hyperlink"/><Relationship Id="rId4" Target="../media/image2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https://www.culture.ru/s/lev-tolstoy/" TargetMode="External" Type="http://schemas.openxmlformats.org/officeDocument/2006/relationships/hyperlink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2.jfi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4.jfif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8.jfif" Type="http://schemas.openxmlformats.org/officeDocument/2006/relationships/image"/><Relationship Id="rId13" Target="../media/image12.jfif" Type="http://schemas.openxmlformats.org/officeDocument/2006/relationships/image"/><Relationship Id="rId3" Target="../media/image3.jpeg" Type="http://schemas.openxmlformats.org/officeDocument/2006/relationships/image"/><Relationship Id="rId7" Target="../media/image7.jpg" Type="http://schemas.openxmlformats.org/officeDocument/2006/relationships/image"/><Relationship Id="rId12" Target="../media/image4.jfif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.jpeg" Type="http://schemas.openxmlformats.org/officeDocument/2006/relationships/image"/><Relationship Id="rId11" Target="../media/image11.jfif" Type="http://schemas.openxmlformats.org/officeDocument/2006/relationships/image"/><Relationship Id="rId5" Target="../media/image6.jpg" Type="http://schemas.openxmlformats.org/officeDocument/2006/relationships/image"/><Relationship Id="rId10" Target="../media/image10.jfif" Type="http://schemas.openxmlformats.org/officeDocument/2006/relationships/image"/><Relationship Id="rId4" Target="../media/image5.jpeg" Type="http://schemas.openxmlformats.org/officeDocument/2006/relationships/image"/><Relationship Id="rId9" Target="../media/image9.jfif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https://24smi.org/celebrity/79522-mazhit-gafuri.html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60742-AE67-40BF-A857-93CEAB119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38FA9A-F926-4DFB-927D-6C4A69D6D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05F7D4-2D12-4B49-B2FA-6F5963B9C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EC3A8B-1002-4D33-860B-CAF5B69E20BB}"/>
              </a:ext>
            </a:extLst>
          </p:cNvPr>
          <p:cNvSpPr txBox="1"/>
          <p:nvPr/>
        </p:nvSpPr>
        <p:spPr>
          <a:xfrm>
            <a:off x="8738587" y="3560651"/>
            <a:ext cx="345341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6600" dirty="0" err="1">
                <a:latin typeface="Bahnschrift Condensed" panose="020B0502040204020203" pitchFamily="34" charset="0"/>
              </a:rPr>
              <a:t>Габдуллы</a:t>
            </a:r>
            <a:endParaRPr lang="ru-RU" sz="6600" dirty="0">
              <a:latin typeface="Bahnschrift 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FE62D-B41A-4497-B53E-1D5CFF86E303}"/>
              </a:ext>
            </a:extLst>
          </p:cNvPr>
          <p:cNvSpPr txBox="1"/>
          <p:nvPr/>
        </p:nvSpPr>
        <p:spPr>
          <a:xfrm>
            <a:off x="7874493" y="4795877"/>
            <a:ext cx="431750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6600" b="0" i="0" dirty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Тукая</a:t>
            </a:r>
            <a:endParaRPr lang="ru-RU" sz="6600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F64B6-EDF6-4E8C-841B-73EB7DCE37B9}"/>
              </a:ext>
            </a:extLst>
          </p:cNvPr>
          <p:cNvSpPr txBox="1"/>
          <p:nvPr/>
        </p:nvSpPr>
        <p:spPr>
          <a:xfrm>
            <a:off x="5539666" y="6464761"/>
            <a:ext cx="203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1886-1913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C2224-3152-43CD-8C86-84BE9BD63A3E}"/>
              </a:ext>
            </a:extLst>
          </p:cNvPr>
          <p:cNvSpPr txBox="1"/>
          <p:nvPr/>
        </p:nvSpPr>
        <p:spPr>
          <a:xfrm>
            <a:off x="0" y="1762165"/>
            <a:ext cx="4083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6600" dirty="0">
                <a:latin typeface="Bahnschrift Condensed" panose="020B0502040204020203" pitchFamily="34" charset="0"/>
              </a:rPr>
              <a:t>П</a:t>
            </a:r>
            <a:r>
              <a:rPr lang="ru-RU" sz="6600">
                <a:latin typeface="Bahnschrift Condensed" panose="020B0502040204020203" pitchFamily="34" charset="0"/>
              </a:rPr>
              <a:t>уть</a:t>
            </a:r>
            <a:endParaRPr lang="ru-RU" sz="6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D05A2-BF30-47DE-95E0-87545DB3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E65765-AFEC-429E-B0D0-CA236C38A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-60087"/>
            <a:ext cx="7073900" cy="69180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7AAC7-6291-4E47-AA00-6658960D6FD6}"/>
              </a:ext>
            </a:extLst>
          </p:cNvPr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Проблемы со здоровьем, уже в этот период дававшие о себе знать, не остановили поэта. Вернувшись в Казань, </a:t>
            </a:r>
            <a:r>
              <a:rPr lang="ru-RU" sz="2800" b="0" i="0" dirty="0" err="1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Габдулла</a:t>
            </a:r>
            <a:r>
              <a:rPr lang="ru-RU" sz="2800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 Тукай понял, что начинающаяся чахотка не отступает. Высокая нагрузка и плохие условия существования усугубляли ситуацию. Но воинственный настрой не исчезал со страниц его произведений.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4954E-669A-43F1-AB1D-7B2C304AFF84}"/>
              </a:ext>
            </a:extLst>
          </p:cNvPr>
          <p:cNvSpPr txBox="1"/>
          <p:nvPr/>
        </p:nvSpPr>
        <p:spPr>
          <a:xfrm>
            <a:off x="6096000" y="0"/>
            <a:ext cx="605155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оинственный настрой не исчезал …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93DB-7B74-4635-B1A0-348A90D7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F324C-5AB1-4229-8627-4C872D3FD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10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8DB7A5-DECC-4116-A771-A3E9FE620BF0}"/>
              </a:ext>
            </a:extLst>
          </p:cNvPr>
          <p:cNvSpPr txBox="1"/>
          <p:nvPr/>
        </p:nvSpPr>
        <p:spPr>
          <a:xfrm>
            <a:off x="4076700" y="126226"/>
            <a:ext cx="80391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0" i="1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…в его сердце теплились чувства к Зайтуне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A756D-E8F6-420A-BDF9-187FAC79B408}"/>
              </a:ext>
            </a:extLst>
          </p:cNvPr>
          <p:cNvSpPr txBox="1"/>
          <p:nvPr/>
        </p:nvSpPr>
        <p:spPr>
          <a:xfrm>
            <a:off x="127000" y="5531445"/>
            <a:ext cx="577850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Bahnschrift Condensed" panose="020B0502040204020203" pitchFamily="34" charset="0"/>
              </a:rPr>
              <a:t>Девушки то и дело оказывали </a:t>
            </a:r>
            <a:r>
              <a:rPr lang="ru-RU" b="0" i="0" dirty="0" err="1">
                <a:effectLst/>
                <a:latin typeface="Bahnschrift Condensed" panose="020B0502040204020203" pitchFamily="34" charset="0"/>
              </a:rPr>
              <a:t>Габдулле</a:t>
            </a:r>
            <a:r>
              <a:rPr lang="ru-RU" b="0" i="0" dirty="0">
                <a:effectLst/>
                <a:latin typeface="Bahnschrift Condensed" panose="020B0502040204020203" pitchFamily="34" charset="0"/>
              </a:rPr>
              <a:t> знаки внимания, поджидая у редакции, а поэт избегал любых встреч. Зайтуна </a:t>
            </a:r>
            <a:r>
              <a:rPr lang="ru-RU" b="0" i="0" dirty="0" err="1">
                <a:effectLst/>
                <a:latin typeface="Bahnschrift Condensed" panose="020B0502040204020203" pitchFamily="34" charset="0"/>
              </a:rPr>
              <a:t>Мавлюдова</a:t>
            </a:r>
            <a:r>
              <a:rPr lang="ru-RU" b="0" i="0" dirty="0">
                <a:effectLst/>
                <a:latin typeface="Bahnschrift Condensed" panose="020B0502040204020203" pitchFamily="34" charset="0"/>
              </a:rPr>
              <a:t>, купеческая дочь, также мечтала о знакомстве с Тукаем. Она обратилась за помощью к родственникам.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6D7E3-F9FC-437C-AD27-A55C16DB7CA0}"/>
              </a:ext>
            </a:extLst>
          </p:cNvPr>
          <p:cNvSpPr txBox="1"/>
          <p:nvPr/>
        </p:nvSpPr>
        <p:spPr>
          <a:xfrm>
            <a:off x="6286501" y="5531444"/>
            <a:ext cx="56515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Bahnschrift Condensed" panose="020B0502040204020203" pitchFamily="34" charset="0"/>
              </a:rPr>
              <a:t>Фатих Амирхан представил девушку поэту, когда тот играл с коллегами в карты в издательстве. Первая встреча была краткосрочной: Тукай не проявил интереса, и Зайтуна ретировалась. Всего молодые люди виделись 5 раз.</a:t>
            </a:r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35C9-3496-4451-9D85-30474651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F291EE-24AB-4F29-AFFA-169421C9A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83999-2512-42C4-A5AE-B503DD87D482}"/>
              </a:ext>
            </a:extLst>
          </p:cNvPr>
          <p:cNvSpPr txBox="1"/>
          <p:nvPr/>
        </p:nvSpPr>
        <p:spPr>
          <a:xfrm>
            <a:off x="146050" y="4352370"/>
            <a:ext cx="686435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0" i="0" dirty="0" err="1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Габдулла</a:t>
            </a:r>
            <a:r>
              <a:rPr lang="ru-RU" sz="2400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 Тукай сторонился девушек, стесняясь собственной внешности. Худой и невысокий, с бельмом на глазу, вынуждавшим носить темные очки, он не верил, что может кому-то нравиться. Поэт не слыл модником, потому что не позволяли финансы, да и интереса к этому не было. 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2018A-D1F7-4990-81D1-FAC92291A020}"/>
              </a:ext>
            </a:extLst>
          </p:cNvPr>
          <p:cNvSpPr txBox="1"/>
          <p:nvPr/>
        </p:nvSpPr>
        <p:spPr>
          <a:xfrm>
            <a:off x="5759450" y="5829697"/>
            <a:ext cx="61849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Деньги в его кармане периодически появлялись, ведь публикации приносили гонорары, но Тукай не умел копить: он раздавал в долг без возврата, устраивал дружеские вечера, помогал знакомым.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169D3-6094-4A9E-B8EF-ABF97BBC5F7E}"/>
              </a:ext>
            </a:extLst>
          </p:cNvPr>
          <p:cNvSpPr txBox="1"/>
          <p:nvPr/>
        </p:nvSpPr>
        <p:spPr>
          <a:xfrm>
            <a:off x="0" y="32146"/>
            <a:ext cx="65722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…он не верил, что может кому-то нравиться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2FA2-3A4D-4042-9778-F1EC8D81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0970E0-90CA-4913-AEA0-B925DBCC6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B6462-7D0B-425F-8463-CAADB32242DC}"/>
              </a:ext>
            </a:extLst>
          </p:cNvPr>
          <p:cNvSpPr txBox="1"/>
          <p:nvPr/>
        </p:nvSpPr>
        <p:spPr>
          <a:xfrm>
            <a:off x="8604250" y="285750"/>
            <a:ext cx="35877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Биография татарского поэта коротка. Он скончался в возрасте 26 лет в апреле 1913 года. Причиной смерти стала чахотка, осложнившаяся голодом. Работа в пыльной типографии в 1912 году обострила заболевание. Смерть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Габдуллы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 Тукая стала потерей для литературы и искусства.</a:t>
            </a:r>
            <a:endParaRPr lang="ru-RU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0B2D-702C-4482-943E-5C55867D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8D32AB-ED04-44B0-9F28-15A0D274E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0"/>
            <a:ext cx="5346699" cy="6828262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ACA283-5495-4E26-987D-8E52FE6F5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3" y="-18753"/>
            <a:ext cx="2740707" cy="30104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9FAE8E-87F2-4275-8FA6-B5D895B3B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3" y="3742161"/>
            <a:ext cx="3175724" cy="21150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FEA8A3-31BA-4C8A-8345-B2BB07F71D1D}"/>
              </a:ext>
            </a:extLst>
          </p:cNvPr>
          <p:cNvSpPr txBox="1"/>
          <p:nvPr/>
        </p:nvSpPr>
        <p:spPr>
          <a:xfrm>
            <a:off x="114300" y="5857193"/>
            <a:ext cx="337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strike="noStrike" dirty="0">
                <a:effectLst/>
                <a:latin typeface="Bahnschrift Condensed" panose="020B0502040204020203" pitchFamily="34" charset="0"/>
                <a:hlinkClick r:id="rId5"/>
              </a:rPr>
              <a:t>ГБУК Государственный литературно-мемориальный музейный комплекс </a:t>
            </a:r>
            <a:r>
              <a:rPr lang="ru-RU" b="1" i="0" strike="noStrike" dirty="0" err="1">
                <a:effectLst/>
                <a:latin typeface="Bahnschrift Condensed" panose="020B0502040204020203" pitchFamily="34" charset="0"/>
                <a:hlinkClick r:id="rId5"/>
              </a:rPr>
              <a:t>Габдуллы</a:t>
            </a:r>
            <a:r>
              <a:rPr lang="ru-RU" b="1" i="0" strike="noStrike" dirty="0">
                <a:effectLst/>
                <a:latin typeface="Bahnschrift Condensed" panose="020B0502040204020203" pitchFamily="34" charset="0"/>
                <a:hlinkClick r:id="rId5"/>
              </a:rPr>
              <a:t> Тукая, музей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604CE5-3D07-4B33-8635-66D4B50E734B}"/>
              </a:ext>
            </a:extLst>
          </p:cNvPr>
          <p:cNvSpPr txBox="1"/>
          <p:nvPr/>
        </p:nvSpPr>
        <p:spPr>
          <a:xfrm>
            <a:off x="308540" y="2818831"/>
            <a:ext cx="2740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effectLst/>
                <a:latin typeface="Google Sans"/>
                <a:hlinkClick r:id="rId6"/>
              </a:rPr>
              <a:t>Государственная премия Республики Татарстан имени </a:t>
            </a:r>
            <a:r>
              <a:rPr lang="ru-RU" b="0" i="0" u="none" strike="noStrike" dirty="0" err="1">
                <a:effectLst/>
                <a:latin typeface="Google Sans"/>
                <a:hlinkClick r:id="rId6"/>
              </a:rPr>
              <a:t>Габдуллы</a:t>
            </a:r>
            <a:r>
              <a:rPr lang="ru-RU" b="0" i="0" u="none" strike="noStrike" dirty="0">
                <a:effectLst/>
                <a:latin typeface="Google Sans"/>
                <a:hlinkClick r:id="rId6"/>
              </a:rPr>
              <a:t> Тукая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B08EE5-5A04-460C-AFD8-6C6617B1FC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86" y="850331"/>
            <a:ext cx="2624667" cy="19685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5ADE46-1980-4AF8-8D08-F3DF1880C5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52" y="3742161"/>
            <a:ext cx="2619375" cy="17430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D2F233-483B-4CE2-9564-E3817D08B4A4}"/>
              </a:ext>
            </a:extLst>
          </p:cNvPr>
          <p:cNvSpPr txBox="1"/>
          <p:nvPr/>
        </p:nvSpPr>
        <p:spPr>
          <a:xfrm>
            <a:off x="3379447" y="5534027"/>
            <a:ext cx="545975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effectLst/>
                <a:latin typeface="Bahnschrift Condensed" panose="020B0502040204020203" pitchFamily="34" charset="0"/>
              </a:rPr>
              <a:t>Сейчас интерес к творчеству поэта, публициста и переводчика поддерживается на государственном уровне. 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F8A05-1D55-4F49-A8FD-51E997B9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7B4EDE-F269-47F8-88EF-EF4B71A68D15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/>
          <a:stretch/>
        </p:blipFill>
        <p:spPr>
          <a:xfrm>
            <a:off x="5486400" y="0"/>
            <a:ext cx="67056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8E625-69B8-47C7-949C-613866F50D0E}"/>
              </a:ext>
            </a:extLst>
          </p:cNvPr>
          <p:cNvSpPr txBox="1"/>
          <p:nvPr/>
        </p:nvSpPr>
        <p:spPr>
          <a:xfrm>
            <a:off x="0" y="0"/>
            <a:ext cx="54864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b="0" dirty="0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1. За всю жизнь </a:t>
            </a:r>
            <a:r>
              <a:rPr b="0" dirty="0" err="1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Габдулла</a:t>
            </a:r>
            <a:r>
              <a:rPr b="0" dirty="0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 Тукай сменил восемь приемных семей.</a:t>
            </a:r>
          </a:p>
          <a:p>
            <a:pPr algn="l"/>
            <a:r>
              <a:rPr b="0" dirty="0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2. Тукай был самым высокооплачиваемым поэтом в Казани. Ему платили по 50 копеек за строчку: за эти деньги можно было снять меблированную комнату на сутки. Гонорары поэт тратил на книги и обучение, у него часто занимали деньги знакомые.</a:t>
            </a:r>
          </a:p>
          <a:p>
            <a:pPr algn="l"/>
            <a:r>
              <a:rPr b="0" dirty="0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3. Поэт мало заботился о своем внешнем виде: не носил галстуков, популярных в то время воротничков, мог купить костюм на два размера больше. Молодых людей, которые одевались по моде, Тукай называл «манекенами» и быть похожими на них не желал. 4. Тукай был убежденным холостяком и намеренно не завел семью, несмотря на многократные попытки друзей женить молодого поэта.</a:t>
            </a:r>
          </a:p>
          <a:p>
            <a:pPr algn="l"/>
            <a:r>
              <a:rPr b="0" dirty="0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5. На памятниках </a:t>
            </a:r>
            <a:r>
              <a:rPr b="0" dirty="0" err="1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Габдуллу</a:t>
            </a:r>
            <a:r>
              <a:rPr b="0" dirty="0" i="0" lang="ru-RU" sz="2000">
                <a:solidFill>
                  <a:srgbClr val="3C3C3C"/>
                </a:solidFill>
                <a:effectLst/>
                <a:latin charset="0" panose="020B0502040204020203" pitchFamily="34" typeface="Bahnschrift Condensed"/>
              </a:rPr>
              <a:t> Тукая изображают в тюбетейке, но в жизни он ходил с непокрытой головой, как русские поэты, а одно время даже надевал свободную рубашку на </a:t>
            </a:r>
            <a:r>
              <a:rPr b="0" dirty="0" i="0" lang="ru-RU" sz="2000">
                <a:effectLst/>
                <a:latin charset="0" panose="020B0502040204020203" pitchFamily="34" typeface="Bahnschrift Condensed"/>
              </a:rPr>
              <a:t>манер</a:t>
            </a:r>
            <a:r>
              <a:rPr b="0" dirty="0" i="0" lang="ru-RU" strike="noStrike" sz="2000" u="none">
                <a:solidFill>
                  <a:srgbClr val="0563C1"/>
                </a:solidFill>
                <a:effectLst/>
                <a:latin charset="0" panose="020B0502040204020203" pitchFamily="34" typeface="Bahnschrift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0" dirty="0" i="0" lang="ru-RU" strike="noStrike" sz="2000" u="none">
                <a:effectLst/>
                <a:latin charset="0" panose="020B0502040204020203" pitchFamily="34" typeface="Bahnschrift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Толстого​</a:t>
            </a:r>
            <a:r>
              <a:rPr b="0" dirty="0" i="0" lang="ru-RU" sz="2000">
                <a:effectLst/>
                <a:latin charset="0" panose="020B0502040204020203" pitchFamily="34" typeface="Bahnschrift Condensed"/>
              </a:rPr>
              <a:t>. Шапочку, в которой Тукай запечатлен на одной из немногих сохранившихся фотографий, ему дал хозяин фотосалона, где сделали этот снимок.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8E5AD-3832-4122-A77C-F96A1CE403FB}"/>
              </a:ext>
            </a:extLst>
          </p:cNvPr>
          <p:cNvSpPr txBox="1"/>
          <p:nvPr/>
        </p:nvSpPr>
        <p:spPr>
          <a:xfrm>
            <a:off x="5486400" y="165070"/>
            <a:ext cx="6705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dirty="0" i="1" lang="ru-RU" sz="2000">
                <a:solidFill>
                  <a:srgbClr val="3C3C3C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Интересные факты о жизни и творчестве </a:t>
            </a:r>
            <a:r>
              <a:rPr dirty="0" err="1" i="1" lang="ru-RU" sz="2000">
                <a:solidFill>
                  <a:srgbClr val="3C3C3C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Габдуллы</a:t>
            </a:r>
            <a:r>
              <a:rPr dirty="0" i="1" lang="ru-RU" sz="2000">
                <a:solidFill>
                  <a:srgbClr val="3C3C3C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Тукая</a:t>
            </a:r>
          </a:p>
        </p:txBody>
      </p:sp>
    </p:spTree>
    <p:extLst>
      <p:ext uri="{BB962C8B-B14F-4D97-AF65-F5344CB8AC3E}">
        <p14:creationId xmlns:p14="http://schemas.microsoft.com/office/powerpoint/2010/main" val="31281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6A6DA-2995-4CAC-B48F-131A73AB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6B095F-EFF6-415E-9E07-4AD327434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738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0D6B0-D0FE-4039-9F17-AA6095E40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60833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A2910-E671-422C-A6CF-522D8C332434}"/>
              </a:ext>
            </a:extLst>
          </p:cNvPr>
          <p:cNvSpPr txBox="1"/>
          <p:nvPr/>
        </p:nvSpPr>
        <p:spPr>
          <a:xfrm>
            <a:off x="342900" y="4460180"/>
            <a:ext cx="1148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1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Я устремляюсь в высоту, в безмерность, в бесконечность, К бессмертной, вечной красо­те, в сияющую вечность! </a:t>
            </a:r>
            <a:r>
              <a:rPr lang="ru-RU" sz="3600" b="0" i="1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Габдулла</a:t>
            </a:r>
            <a:r>
              <a:rPr lang="ru-RU" sz="3600" b="0" i="1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 Тукай, «Иду своим путем» (Перевод Р. </a:t>
            </a:r>
            <a:r>
              <a:rPr lang="ru-RU" sz="3600" b="0" i="1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Морана</a:t>
            </a:r>
            <a:r>
              <a:rPr lang="ru-RU" sz="3600" b="0" i="1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)</a:t>
            </a:r>
            <a:endParaRPr lang="ru-RU" sz="3600" i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3F7A5-1AB1-4EF5-8FA7-F76F1FC2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5446BE-C28C-4ECF-8034-F4B80EB6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1675"/>
            <a:ext cx="12192001" cy="5312908"/>
          </a:xfrm>
          <a:prstGeom prst="rect">
            <a:avLst/>
          </a:prstGeom>
        </p:spPr>
      </p:pic>
      <p:sp>
        <p:nvSpPr>
          <p:cNvPr id="4" name="Волна 3">
            <a:extLst>
              <a:ext uri="{FF2B5EF4-FFF2-40B4-BE49-F238E27FC236}">
                <a16:creationId xmlns:a16="http://schemas.microsoft.com/office/drawing/2014/main" id="{B06B22D7-EC03-4601-9BC0-3FA7A2DCD299}"/>
              </a:ext>
            </a:extLst>
          </p:cNvPr>
          <p:cNvSpPr/>
          <p:nvPr/>
        </p:nvSpPr>
        <p:spPr>
          <a:xfrm>
            <a:off x="0" y="-905522"/>
            <a:ext cx="12192001" cy="3435658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60B5F-42BF-4A57-A490-55DB8DB6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69" y="371868"/>
            <a:ext cx="10515600" cy="1423602"/>
          </a:xfrm>
        </p:spPr>
        <p:txBody>
          <a:bodyPr/>
          <a:lstStyle/>
          <a:p>
            <a:pPr marL="0" indent="0">
              <a:buNone/>
            </a:pPr>
            <a:r>
              <a:rPr lang="ru-RU" b="0" i="1" dirty="0" err="1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b="0" i="1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Тукай </a:t>
            </a:r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– татарский поэт и прозаик, литературный критик и переводчик. Основоположник поэтической традиции нации, он внес вклад в развитие татарского языка. Последователями автора стали многие литераторы.</a:t>
            </a:r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1841E-CAB1-4DBD-8C6F-4A0D4B55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A5CD1D-C738-4924-AC00-56B46D317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317"/>
            <a:ext cx="12192000" cy="68713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C3656-6497-42B8-BD31-76A87CA121C9}"/>
              </a:ext>
            </a:extLst>
          </p:cNvPr>
          <p:cNvSpPr txBox="1"/>
          <p:nvPr/>
        </p:nvSpPr>
        <p:spPr>
          <a:xfrm>
            <a:off x="9279802" y="115410"/>
            <a:ext cx="29121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0" i="0" dirty="0" err="1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Габдулла</a:t>
            </a:r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 Тукай родился в деревне </a:t>
            </a:r>
            <a:r>
              <a:rPr lang="ru-RU" b="0" i="0" dirty="0" err="1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Кушлавыч</a:t>
            </a:r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 26 апреля 1886 г.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F07A6-42E0-41A7-926F-AD50D14A35F6}"/>
              </a:ext>
            </a:extLst>
          </p:cNvPr>
          <p:cNvSpPr txBox="1"/>
          <p:nvPr/>
        </p:nvSpPr>
        <p:spPr>
          <a:xfrm>
            <a:off x="119431" y="3641830"/>
            <a:ext cx="453870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Его отец умер, когда мальчик был младенцем, а спустя 4 года скончалась и мать, оставив ребенка круглым сиротой. Отчим не стал брать на себя обязанности по воспитанию </a:t>
            </a:r>
            <a:r>
              <a:rPr lang="ru-RU" b="0" i="0" dirty="0" err="1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Габдуллы</a:t>
            </a:r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 и передал его на руки деду, мулле </a:t>
            </a:r>
            <a:r>
              <a:rPr lang="ru-RU" b="0" i="0" dirty="0" err="1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Зиннатулле</a:t>
            </a:r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. 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638C5-655E-43DD-B5F0-5544E1835E08}"/>
              </a:ext>
            </a:extLst>
          </p:cNvPr>
          <p:cNvSpPr txBox="1"/>
          <p:nvPr/>
        </p:nvSpPr>
        <p:spPr>
          <a:xfrm>
            <a:off x="4658140" y="6034704"/>
            <a:ext cx="7638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…ж</a:t>
            </a:r>
            <a:r>
              <a:rPr lang="ru-RU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изнь мальчика была нелегкой </a:t>
            </a:r>
            <a:endParaRPr lang="ru-RU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3AD0B9-45D7-4161-B21C-9AD35B2E9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53" t="1" b="-11115"/>
          <a:stretch/>
        </p:blipFill>
        <p:spPr>
          <a:xfrm>
            <a:off x="8130013" y="2925971"/>
            <a:ext cx="3745824" cy="346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17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27EFA-C9F8-43BE-BB76-8E201CB6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D7D947-7FFB-4D9A-B0A5-4419262A4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0741"/>
            <a:ext cx="12192000" cy="68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53250-0AE0-4788-BB1C-CD3FA2411CF4}"/>
              </a:ext>
            </a:extLst>
          </p:cNvPr>
          <p:cNvSpPr txBox="1"/>
          <p:nvPr/>
        </p:nvSpPr>
        <p:spPr>
          <a:xfrm>
            <a:off x="1931406" y="-160973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…о</a:t>
            </a:r>
            <a:r>
              <a:rPr lang="ru-RU" sz="36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кружающие обращали внимание на его талант</a:t>
            </a:r>
            <a:endParaRPr lang="ru-RU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7F0D9-CB76-4FDE-A685-BF067B24C898}"/>
              </a:ext>
            </a:extLst>
          </p:cNvPr>
          <p:cNvSpPr txBox="1"/>
          <p:nvPr/>
        </p:nvSpPr>
        <p:spPr>
          <a:xfrm>
            <a:off x="185595" y="5804089"/>
            <a:ext cx="62559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Юноша начал учиться, посещая мусульманскую школу. Он стал учить русский язык и демонстрировать способности в разных направлениях.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6EFCC-7AE5-4197-A7E5-6840EEFB4AD8}"/>
              </a:ext>
            </a:extLst>
          </p:cNvPr>
          <p:cNvSpPr txBox="1"/>
          <p:nvPr/>
        </p:nvSpPr>
        <p:spPr>
          <a:xfrm>
            <a:off x="5638798" y="4820643"/>
            <a:ext cx="625594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Поэзия так увлекла молодого человека, что он стал переводить работы русских литераторов на татарский язык, знакомя публику с талантами великих поэтов и писателей.</a:t>
            </a:r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C986F-ABAC-4C01-B62B-811E90BA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8" name="Таблица 28">
            <a:extLst>
              <a:ext uri="{FF2B5EF4-FFF2-40B4-BE49-F238E27FC236}">
                <a16:creationId xmlns:a16="http://schemas.microsoft.com/office/drawing/2014/main" id="{17F3E4E0-3446-4E5F-986D-20623380F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7880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7681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247912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6342135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624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49519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56607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5665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33EA3F1-2F20-42EB-B06D-970651728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4046899" cy="169001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BA70BBC-96DC-4851-8E49-104F0E1E2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99" y="0"/>
            <a:ext cx="4098204" cy="169001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4AD659B-AF80-410E-9E82-E194C3200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02" y="1"/>
            <a:ext cx="4046897" cy="169001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F2E0BF1-EB18-45B5-871A-6E17666873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" r="126"/>
          <a:stretch/>
        </p:blipFill>
        <p:spPr>
          <a:xfrm>
            <a:off x="-1" y="1690012"/>
            <a:ext cx="4068013" cy="17389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742A53A-1D2E-4CFB-A617-D8C9C15676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17009"/>
          <a:stretch/>
        </p:blipFill>
        <p:spPr>
          <a:xfrm>
            <a:off x="4032089" y="1662814"/>
            <a:ext cx="4025786" cy="178931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4F19D0F-F3FF-4ADE-89FB-721202F90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5" y="1690012"/>
            <a:ext cx="2142352" cy="173898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F217640-301B-4528-964F-B1CC550E2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47" y="1690012"/>
            <a:ext cx="2142352" cy="173898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E5A581-293B-4EFA-A8B7-8901A49DBF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" y="3429000"/>
            <a:ext cx="1976967" cy="17145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0B5BF83-1AE9-405E-9B1B-A2CE961D6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86" y="3429676"/>
            <a:ext cx="2074464" cy="17138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F19A24-0D17-4DF7-AE78-EF9F0CA52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11" y="3428323"/>
            <a:ext cx="4068009" cy="171382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99FAE2F-8E43-48C5-81F9-3C2FE8483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33" y="3428322"/>
            <a:ext cx="4093667" cy="17138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B64FC6-71F8-4651-A3E4-DC7164048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1" y="5140791"/>
            <a:ext cx="4199020" cy="169001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47CEE45-BB00-4BBE-BC36-9383BFC11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49" y="5140792"/>
            <a:ext cx="2116698" cy="169001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F08617-A00E-4455-9563-E37DD8CA2D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34" y="5140792"/>
            <a:ext cx="1998086" cy="169001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EF1D65D-E49C-4B28-B87D-11A8023565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" y="5118336"/>
            <a:ext cx="4028740" cy="171382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C1D353F-7B90-45BE-A665-D3828231C8AF}"/>
              </a:ext>
            </a:extLst>
          </p:cNvPr>
          <p:cNvSpPr txBox="1"/>
          <p:nvPr/>
        </p:nvSpPr>
        <p:spPr>
          <a:xfrm>
            <a:off x="3937002" y="85725"/>
            <a:ext cx="824591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b="0" dirty="0" i="1" lang="ru-RU" sz="4800">
                <a:solidFill>
                  <a:srgbClr val="2A2A2C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…новые ноты в произведениях</a:t>
            </a:r>
            <a:endParaRPr dirty="0" i="1" lang="ru-RU" sz="4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5CA0CB-5677-4B4E-A080-53D92CEFE022}"/>
              </a:ext>
            </a:extLst>
          </p:cNvPr>
          <p:cNvSpPr txBox="1"/>
          <p:nvPr/>
        </p:nvSpPr>
        <p:spPr>
          <a:xfrm>
            <a:off x="331234" y="4753887"/>
            <a:ext cx="622935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b="0" dirty="0" i="0" lang="ru-RU" sz="2800">
                <a:solidFill>
                  <a:srgbClr val="2A2A2C"/>
                </a:solidFill>
                <a:effectLst/>
                <a:latin charset="0" panose="020B0502040204020203" pitchFamily="34" typeface="Bahnschrift Condensed"/>
              </a:rPr>
              <a:t>Угнетение родного татарского народа литератор описывал в произведениях, которые публиковались в периодических изданиях.</a:t>
            </a:r>
            <a:endParaRPr dirty="0" lang="ru-RU" sz="2800">
              <a:latin charset="0" panose="020B0502040204020203" pitchFamily="34" typeface="Bahnschrift Condensed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7E84E0-4820-468D-922A-A48C633CFE3B}"/>
              </a:ext>
            </a:extLst>
          </p:cNvPr>
          <p:cNvSpPr txBox="1"/>
          <p:nvPr/>
        </p:nvSpPr>
        <p:spPr>
          <a:xfrm>
            <a:off x="5860658" y="2668730"/>
            <a:ext cx="6223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b="0" dirty="0" i="0" lang="ru-RU" sz="3200">
                <a:effectLst/>
                <a:latin charset="0" panose="020B0502040204020203" pitchFamily="34" typeface="Bahnschrift Condensed"/>
              </a:rPr>
              <a:t>Он стал голосом демократии, выступал против власти и капитализма.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D7892D-0077-4FD4-8C9B-DFE476A9B497}"/>
              </a:ext>
            </a:extLst>
          </p:cNvPr>
          <p:cNvSpPr txBox="1"/>
          <p:nvPr/>
        </p:nvSpPr>
        <p:spPr>
          <a:xfrm>
            <a:off x="198240" y="1208769"/>
            <a:ext cx="74932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b="0" dirty="0" i="0" lang="ru-RU" sz="2800">
                <a:solidFill>
                  <a:srgbClr val="2A2A2C"/>
                </a:solidFill>
                <a:effectLst/>
                <a:latin charset="0" panose="020B0502040204020203" pitchFamily="34" typeface="Bahnschrift Condensed"/>
              </a:rPr>
              <a:t>Он писал стихи о революции и острые памфлеты на татарском языке.</a:t>
            </a:r>
            <a:endParaRPr dirty="0" lang="ru-RU" sz="2800">
              <a:latin charset="0" panose="020B0502040204020203" pitchFamily="34"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323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C298-B7E8-495E-B81A-728124AE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7BEE53-B638-4F98-81C0-96B4F4289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11558-9962-4C59-922E-B17A900A2DCA}"/>
              </a:ext>
            </a:extLst>
          </p:cNvPr>
          <p:cNvSpPr txBox="1"/>
          <p:nvPr/>
        </p:nvSpPr>
        <p:spPr>
          <a:xfrm>
            <a:off x="8331200" y="0"/>
            <a:ext cx="3860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…«Не уйдем!»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1220A-A00B-444D-AEE2-B5B5F981848F}"/>
              </a:ext>
            </a:extLst>
          </p:cNvPr>
          <p:cNvSpPr txBox="1"/>
          <p:nvPr/>
        </p:nvSpPr>
        <p:spPr>
          <a:xfrm>
            <a:off x="348457" y="384720"/>
            <a:ext cx="30210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Он решил переходить от слов к делу, пропагандируя революцию, и участвовал в демонстрациях и протестах.</a:t>
            </a:r>
          </a:p>
          <a:p>
            <a:r>
              <a:rPr lang="ru-RU" sz="2800" b="0" i="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 В 1907 году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Габдулла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 оставил мусульманскую школу и стал полноценным деятелем революции.</a:t>
            </a:r>
            <a:endParaRPr lang="ru-RU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B8895-8B2C-4EEC-A66F-DD4522D3FA92}"/>
              </a:ext>
            </a:extLst>
          </p:cNvPr>
          <p:cNvSpPr txBox="1"/>
          <p:nvPr/>
        </p:nvSpPr>
        <p:spPr>
          <a:xfrm>
            <a:off x="2857501" y="5924530"/>
            <a:ext cx="9334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предлагал согражданам побороться за честь родной земли и демократические заветы в таких сочинениях, как «Не уйдем!».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FA5D60-AB15-49CF-976E-38F7489A4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15875"/>
            <a:ext cx="5473700" cy="68421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E3EBB-7317-45CB-A2C8-32CCE91B171A}"/>
              </a:ext>
            </a:extLst>
          </p:cNvPr>
          <p:cNvSpPr txBox="1"/>
          <p:nvPr/>
        </p:nvSpPr>
        <p:spPr>
          <a:xfrm>
            <a:off x="330200" y="1443841"/>
            <a:ext cx="6388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Писатель свел знакомство с прогрессивными молодыми людьми и стал пробовать себя в сатире. За год проживания в Казани он написал несколько очерков, стихотворений и публицистических произведений, главными темами которых были тревога за народ, оптимизм и вера в справедливость, превознесение чести и достоинства. Автор публиковался в журналах «Зарница» и «Молния». 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9C3FB-29F0-4B49-AD4D-79E33632F01C}"/>
              </a:ext>
            </a:extLst>
          </p:cNvPr>
          <p:cNvSpPr txBox="1"/>
          <p:nvPr/>
        </p:nvSpPr>
        <p:spPr>
          <a:xfrm>
            <a:off x="6807201" y="0"/>
            <a:ext cx="75723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…превознесение чести и достоинства</a:t>
            </a:r>
            <a:endParaRPr lang="ru-RU" sz="2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8CA10877-192A-442D-9320-DD48AE803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7633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4B5FBD-3CFA-474B-BBE0-02350A681DA4}"/>
              </a:ext>
            </a:extLst>
          </p:cNvPr>
          <p:cNvSpPr txBox="1"/>
          <p:nvPr/>
        </p:nvSpPr>
        <p:spPr>
          <a:xfrm>
            <a:off x="457200" y="1813689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Автор не стеснялся выражать мысли и чувства на бумаге, деля их с читателем. Произведения «Гнет» и «Возвращение в Казань», относящиеся к этому периоду творчества, отчетливо дают понять, что автор больше не находился в мире иллюзий, а объективно оценивал суровые бытовые реалии. Он был востребован в профессии и среди творческой интеллигенции.</a:t>
            </a:r>
          </a:p>
          <a:p>
            <a:endParaRPr lang="ru-RU" sz="2400" dirty="0">
              <a:solidFill>
                <a:srgbClr val="2A2A2C"/>
              </a:solidFill>
              <a:latin typeface="Bahnschrift Condensed" panose="020B0502040204020203" pitchFamily="34" charset="0"/>
            </a:endParaRPr>
          </a:p>
          <a:p>
            <a:r>
              <a:rPr lang="ru-RU" sz="2400" b="0" i="0" dirty="0">
                <a:solidFill>
                  <a:srgbClr val="2A2A2C"/>
                </a:solidFill>
                <a:effectLst/>
                <a:latin typeface="Bahnschrift Condensed" panose="020B0502040204020203" pitchFamily="34" charset="0"/>
              </a:rPr>
              <a:t> Произведения, созданные в 1911-1912 годах, написаны под влиянием ностальгических мыслей о родине и патриотизме.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4F3FE-7477-4773-9E0F-0A8E8A4E3D42}"/>
              </a:ext>
            </a:extLst>
          </p:cNvPr>
          <p:cNvSpPr txBox="1"/>
          <p:nvPr/>
        </p:nvSpPr>
        <p:spPr>
          <a:xfrm>
            <a:off x="6794500" y="-101600"/>
            <a:ext cx="716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…мысли и чувства на бумаге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19D7F-3838-4764-A54E-5EFB6DC5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09B8187-18D1-44A8-A95E-35C13D9CC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106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8D96F9-13D0-49EB-B39E-E6BAED761593}"/>
              </a:ext>
            </a:extLst>
          </p:cNvPr>
          <p:cNvSpPr txBox="1"/>
          <p:nvPr/>
        </p:nvSpPr>
        <p:spPr>
          <a:xfrm>
            <a:off x="114300" y="142711"/>
            <a:ext cx="424180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0" i="0" dirty="0">
                <a:effectLst/>
                <a:latin typeface="Bahnschrift Condensed" panose="020B0502040204020203" pitchFamily="34" charset="0"/>
                <a:cs typeface="Times New Roman" panose="02020603050405020304" pitchFamily="18" charset="0"/>
              </a:rPr>
              <a:t>Тукай предпринял путешествия вдоль Волги. Он побывал в Астрахани, где познакомился с местными активистами. Весной 1912 года поэт отправился через Уфу в Санкт-Петербург, где к тому моменту сосредоточились революционные идеи и продвинутая интеллигенция. Впечатление от поездки закрепило знакомство с поэтом Нариманом Наримановым, революционером Муллануром Вахитовым и писателем </a:t>
            </a:r>
            <a:r>
              <a:rPr lang="ru-RU" sz="2800" b="1" i="0" u="none" strike="noStrike" dirty="0" err="1">
                <a:effectLst/>
                <a:latin typeface="Bahnschrift Condensed" panose="020B0502040204020203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Мажитом</a:t>
            </a:r>
            <a:r>
              <a:rPr lang="ru-RU" sz="2800" b="1" i="0" u="none" strike="noStrike" dirty="0">
                <a:effectLst/>
                <a:latin typeface="Bahnschrift Condensed" panose="020B0502040204020203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Гафури</a:t>
            </a:r>
            <a:r>
              <a:rPr lang="ru-RU" sz="2800" b="0" i="0" dirty="0">
                <a:effectLst/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71023-EE78-4897-815E-62187F4A2B14}"/>
              </a:ext>
            </a:extLst>
          </p:cNvPr>
          <p:cNvSpPr txBox="1"/>
          <p:nvPr/>
        </p:nvSpPr>
        <p:spPr>
          <a:xfrm>
            <a:off x="6940550" y="142711"/>
            <a:ext cx="51371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…путешествия вдоль Волги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989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Google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Гилязова Гульгена Наилевна</dc:creator>
  <cp:lastModifiedBy>Гилязова Гульгена Наилевна</cp:lastModifiedBy>
  <cp:revision>16</cp:revision>
  <dcterms:created xsi:type="dcterms:W3CDTF">2024-01-30T07:28:02Z</dcterms:created>
  <dcterms:modified xsi:type="dcterms:W3CDTF">2024-01-30T13:00:19Z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1082853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