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3DF2-0DAB-4D61-890F-5E0701D8548A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C680-6E55-4741-841F-B2A3603D83A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3DF2-0DAB-4D61-890F-5E0701D8548A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C680-6E55-4741-841F-B2A3603D8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3DF2-0DAB-4D61-890F-5E0701D8548A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C680-6E55-4741-841F-B2A3603D8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3DF2-0DAB-4D61-890F-5E0701D8548A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C680-6E55-4741-841F-B2A3603D8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3DF2-0DAB-4D61-890F-5E0701D8548A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79C680-6E55-4741-841F-B2A3603D83A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3DF2-0DAB-4D61-890F-5E0701D8548A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C680-6E55-4741-841F-B2A3603D8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3DF2-0DAB-4D61-890F-5E0701D8548A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C680-6E55-4741-841F-B2A3603D8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3DF2-0DAB-4D61-890F-5E0701D8548A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C680-6E55-4741-841F-B2A3603D8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3DF2-0DAB-4D61-890F-5E0701D8548A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C680-6E55-4741-841F-B2A3603D8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3DF2-0DAB-4D61-890F-5E0701D8548A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C680-6E55-4741-841F-B2A3603D8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63DF2-0DAB-4D61-890F-5E0701D8548A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C680-6E55-4741-841F-B2A3603D83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763DF2-0DAB-4D61-890F-5E0701D8548A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79C680-6E55-4741-841F-B2A3603D83A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C%D0%BE%D1%81%D0%BA%D0%B2%D0%B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ПЕРВЫЙ КОСМОНАВТ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530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За </a:t>
            </a:r>
            <a:r>
              <a:rPr lang="ru-RU" sz="2400" dirty="0"/>
              <a:t>свой полет в космос Юрий Гагарин был награжден орденом Ленина и удостоен званий Герой Советского Союза и летчик-космонавт СССР. Кроме того, первый космонавт был удостоен многих иностранных почетных званий и наград. В 1968 г. Международная авиационная федерация учредила золотую медаль им. Ю.А. Гагарина.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2299061" cy="359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54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ПЕРВЫЙ </a:t>
            </a:r>
            <a:r>
              <a:rPr lang="ru-RU" dirty="0"/>
              <a:t>КОСМОНАВТ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ЮРИЙ </a:t>
            </a:r>
            <a:r>
              <a:rPr lang="ru-RU" dirty="0"/>
              <a:t>ГАГАРИН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21" y="1600200"/>
            <a:ext cx="346855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06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Char char="•"/>
            </a:pPr>
            <a:r>
              <a:rPr lang="ru-RU" sz="20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Юрий Алексеевич Гагарин — лётчик-космонавт СССР, Герой Советского Союза, кавалер высших знаков отличия ряда государств, почётный гражданин многих российских и зарубежных городов</a:t>
            </a:r>
            <a:r>
              <a:rPr lang="ru-RU" sz="2000" spc="30" dirty="0" smtClean="0">
                <a:solidFill>
                  <a:srgbClr val="FFFFFF"/>
                </a:solidFill>
                <a:latin typeface="Arial Narrow"/>
              </a:rPr>
              <a:t>.</a:t>
            </a:r>
          </a:p>
          <a:p>
            <a:pPr marL="0" lvl="0" indent="0" algn="just">
              <a:spcAft>
                <a:spcPts val="600"/>
              </a:spcAft>
              <a:buClr>
                <a:srgbClr val="DC9E1F"/>
              </a:buClr>
              <a:buSzTx/>
              <a:buNone/>
            </a:pPr>
            <a:endParaRPr lang="ru-RU" sz="2000" spc="30" dirty="0">
              <a:solidFill>
                <a:srgbClr val="FFFFFF"/>
              </a:solidFill>
              <a:latin typeface="Arial Narrow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Char char="•"/>
            </a:pPr>
            <a:r>
              <a:rPr lang="ru-RU" sz="20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12 апреля 1961 года Юрий Гагарин стал первым человеком в мировой истории, совершившим полёт в космическое пространство</a:t>
            </a:r>
            <a:r>
              <a:rPr lang="ru-RU" sz="2000" spc="3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>
              <a:spcAft>
                <a:spcPts val="600"/>
              </a:spcAft>
              <a:buClr>
                <a:srgbClr val="DC9E1F"/>
              </a:buClr>
              <a:buSzTx/>
              <a:buNone/>
            </a:pPr>
            <a:endParaRPr lang="ru-RU" sz="2000" spc="3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Char char="•"/>
            </a:pPr>
            <a:r>
              <a:rPr lang="ru-RU" sz="2000" spc="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Первый космический полёт вызвал большой интерес во всём мире, а сам Юрий Гагарин превратился в мировую знаменитость.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57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Почему </a:t>
            </a:r>
            <a:r>
              <a:rPr lang="ru-RU" dirty="0"/>
              <a:t>выбрали для первого полета в космос </a:t>
            </a:r>
            <a:r>
              <a:rPr lang="ru-RU" dirty="0" err="1"/>
              <a:t>Ю.А.Гагарина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ru-RU" dirty="0">
                <a:latin typeface="Arial"/>
                <a:ea typeface="Arial"/>
                <a:cs typeface="Arial"/>
                <a:sym typeface="Arial"/>
              </a:rPr>
              <a:t>5 января 1959г. было принято решение об отборе людей и подготовке их для полета в космос.   Требования к космонавтам такие:  отменное здоровье, искреннее желание заняться новым и опасным делом, способность развивать в себе начала творческой исследовательской деятельности, отвечать требованиям по отдельным параметрам: возраст 25–30 лет, рост 165–170 см, масса 70–72 кг и не больше!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27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0796"/>
            <a:ext cx="5256584" cy="61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48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полёт в космос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7091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Полёт в космос был совершён с космодрома «Байконур» на ракете-носителе «Восток» с кораблём «Восток-1» 12 апреля 1961 года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endParaRPr lang="ru-RU" dirty="0"/>
          </a:p>
          <a:p>
            <a:r>
              <a:rPr lang="ru-RU" dirty="0"/>
              <a:t> Старт корабля состоялся в 9 часов 7 минут московского времени (06:07:00 UTC). Корабль выполнил один оборот вокруг Земли и совершил посадку в 10 часов 55 минут (07:55:00 UTC) в районе деревни </a:t>
            </a:r>
            <a:r>
              <a:rPr lang="ru-RU" dirty="0" err="1"/>
              <a:t>Смеловка</a:t>
            </a:r>
            <a:r>
              <a:rPr lang="ru-RU" dirty="0"/>
              <a:t>, Саратовской области.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28800"/>
            <a:ext cx="3456384" cy="46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dirty="0" smtClean="0"/>
              <a:t>Многие </a:t>
            </a:r>
            <a:r>
              <a:rPr lang="ru-RU" sz="3100" dirty="0"/>
              <a:t> люди могли стать первыми космонавтами, но </a:t>
            </a:r>
            <a:r>
              <a:rPr lang="ru-RU" sz="3100" dirty="0" err="1"/>
              <a:t>Ю.А.Гагарин</a:t>
            </a:r>
            <a:r>
              <a:rPr lang="ru-RU" sz="3100" dirty="0"/>
              <a:t> был смелее, добрее и прямодушнее. </a:t>
            </a:r>
            <a:br>
              <a:rPr lang="ru-RU" sz="3100" dirty="0"/>
            </a:br>
            <a:r>
              <a:rPr lang="ru-RU" sz="3100" dirty="0"/>
              <a:t>Кто  он, Гагарин, прославивший век? 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15549"/>
            <a:ext cx="4889989" cy="349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74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Юрий </a:t>
            </a:r>
            <a:r>
              <a:rPr lang="ru-RU" dirty="0" err="1"/>
              <a:t>алексеевич</a:t>
            </a:r>
            <a:r>
              <a:rPr lang="ru-RU" dirty="0"/>
              <a:t> Гагарин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Char char="•"/>
            </a:pPr>
            <a:r>
              <a:rPr lang="ru-RU" sz="1700" spc="30" dirty="0">
                <a:solidFill>
                  <a:srgbClr val="FFFFFF"/>
                </a:solidFill>
                <a:latin typeface="Arial Narrow"/>
              </a:rPr>
              <a:t>Юрий Алексеевич Гагарин родился 9 марта 1934 года, по документам в деревне </a:t>
            </a:r>
            <a:r>
              <a:rPr lang="ru-RU" sz="1700" spc="30" dirty="0" err="1">
                <a:solidFill>
                  <a:srgbClr val="FFFFFF"/>
                </a:solidFill>
                <a:latin typeface="Arial Narrow"/>
              </a:rPr>
              <a:t>Клушино</a:t>
            </a:r>
            <a:r>
              <a:rPr lang="ru-RU" sz="1700" spc="30" dirty="0">
                <a:solidFill>
                  <a:srgbClr val="FFFFFF"/>
                </a:solidFill>
                <a:latin typeface="Arial Narrow"/>
              </a:rPr>
              <a:t>, </a:t>
            </a:r>
            <a:r>
              <a:rPr lang="ru-RU" sz="1700" spc="30" dirty="0" err="1">
                <a:solidFill>
                  <a:srgbClr val="FFFFFF"/>
                </a:solidFill>
                <a:latin typeface="Arial Narrow"/>
              </a:rPr>
              <a:t>Гжатского</a:t>
            </a:r>
            <a:r>
              <a:rPr lang="ru-RU" sz="1700" spc="30" dirty="0">
                <a:solidFill>
                  <a:srgbClr val="FFFFFF"/>
                </a:solidFill>
                <a:latin typeface="Arial Narrow"/>
              </a:rPr>
              <a:t> района Западной области РСФСР.</a:t>
            </a:r>
          </a:p>
          <a:p>
            <a:pPr marL="342900" lvl="0" indent="-342900"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Char char="•"/>
            </a:pPr>
            <a:r>
              <a:rPr lang="ru-RU" sz="1700" spc="30" dirty="0">
                <a:solidFill>
                  <a:srgbClr val="FFFFFF"/>
                </a:solidFill>
                <a:latin typeface="Arial Narrow"/>
              </a:rPr>
              <a:t>В семье Гагариных было три сына и дочь. Юрий был третий по старшинству.</a:t>
            </a:r>
          </a:p>
          <a:p>
            <a:pPr marL="342900" lvl="0" indent="-342900"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Char char="•"/>
            </a:pPr>
            <a:r>
              <a:rPr lang="ru-RU" sz="1700" spc="30" dirty="0">
                <a:solidFill>
                  <a:srgbClr val="FFFFFF"/>
                </a:solidFill>
                <a:latin typeface="Arial Narrow"/>
              </a:rPr>
              <a:t>Детство Юрия прошло в деревне </a:t>
            </a:r>
            <a:r>
              <a:rPr lang="ru-RU" sz="1700" spc="30" dirty="0" err="1">
                <a:solidFill>
                  <a:srgbClr val="FFFFFF"/>
                </a:solidFill>
                <a:latin typeface="Arial Narrow"/>
              </a:rPr>
              <a:t>Клушино</a:t>
            </a:r>
            <a:r>
              <a:rPr lang="ru-RU" sz="1700" spc="30" dirty="0">
                <a:solidFill>
                  <a:srgbClr val="FFFFFF"/>
                </a:solidFill>
                <a:latin typeface="Arial Narrow"/>
              </a:rPr>
              <a:t>. 1 сентября 1941 года мальчик пошёл в школу, но 12 октября деревню заняли гитлеровские войска, и его учёба прервалась. Почти полтора года деревня </a:t>
            </a:r>
            <a:r>
              <a:rPr lang="ru-RU" sz="1700" spc="30" dirty="0" err="1">
                <a:solidFill>
                  <a:srgbClr val="FFFFFF"/>
                </a:solidFill>
                <a:latin typeface="Arial Narrow"/>
              </a:rPr>
              <a:t>Клушино</a:t>
            </a:r>
            <a:r>
              <a:rPr lang="ru-RU" sz="1700" spc="30" dirty="0">
                <a:solidFill>
                  <a:srgbClr val="FFFFFF"/>
                </a:solidFill>
                <a:latin typeface="Arial Narrow"/>
              </a:rPr>
              <a:t> была оккупирована немцами. 9 апреля 1943 года деревню освободила Красная армия, и учёба в школе возобновилась.</a:t>
            </a:r>
          </a:p>
          <a:p>
            <a:pPr marL="342900" lvl="0" indent="-342900"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Char char="•"/>
            </a:pPr>
            <a:r>
              <a:rPr lang="ru-RU" sz="1700" spc="30" dirty="0">
                <a:solidFill>
                  <a:srgbClr val="FFFFFF"/>
                </a:solidFill>
                <a:latin typeface="Arial Narrow"/>
              </a:rPr>
              <a:t>24 мая 1945 года семья Гагариных переехала в </a:t>
            </a:r>
            <a:r>
              <a:rPr lang="ru-RU" sz="1700" spc="30" dirty="0" err="1">
                <a:solidFill>
                  <a:srgbClr val="FFFFFF"/>
                </a:solidFill>
                <a:latin typeface="Arial Narrow"/>
              </a:rPr>
              <a:t>Гжатск</a:t>
            </a:r>
            <a:r>
              <a:rPr lang="ru-RU" sz="1700" spc="30" dirty="0">
                <a:solidFill>
                  <a:srgbClr val="FFFFFF"/>
                </a:solidFill>
                <a:latin typeface="Arial Narrow"/>
              </a:rPr>
              <a:t>. В мае 1949 года Гагарин окончил шестой класс </a:t>
            </a:r>
            <a:r>
              <a:rPr lang="ru-RU" sz="1700" spc="30" dirty="0" err="1">
                <a:solidFill>
                  <a:srgbClr val="FFFFFF"/>
                </a:solidFill>
                <a:latin typeface="Arial Narrow"/>
              </a:rPr>
              <a:t>Гжатской</a:t>
            </a:r>
            <a:r>
              <a:rPr lang="ru-RU" sz="1700" spc="30" dirty="0">
                <a:solidFill>
                  <a:srgbClr val="FFFFFF"/>
                </a:solidFill>
                <a:latin typeface="Arial Narrow"/>
              </a:rPr>
              <a:t> средней школы. Несмотря на уговоры родителей и учителей закончить семилетку в </a:t>
            </a:r>
            <a:r>
              <a:rPr lang="ru-RU" sz="1700" spc="30" dirty="0" err="1">
                <a:solidFill>
                  <a:srgbClr val="FFFFFF"/>
                </a:solidFill>
                <a:latin typeface="Arial Narrow"/>
              </a:rPr>
              <a:t>Гжатске</a:t>
            </a:r>
            <a:r>
              <a:rPr lang="ru-RU" sz="1700" spc="30" dirty="0">
                <a:solidFill>
                  <a:srgbClr val="FFFFFF"/>
                </a:solidFill>
                <a:latin typeface="Arial Narrow"/>
              </a:rPr>
              <a:t> Юрий решил продолжить учёбу в </a:t>
            </a:r>
            <a:r>
              <a:rPr lang="ru-RU" sz="1700" spc="30" dirty="0">
                <a:latin typeface="Arial Narrow"/>
                <a:hlinkClick r:id="rId2" tooltip="Москва"/>
              </a:rPr>
              <a:t>Москве</a:t>
            </a:r>
            <a:r>
              <a:rPr lang="ru-RU" sz="1700" spc="30" dirty="0">
                <a:solidFill>
                  <a:srgbClr val="FFFFFF"/>
                </a:solidFill>
                <a:latin typeface="Arial Narrow"/>
              </a:rPr>
              <a:t>, где жили родственники.</a:t>
            </a:r>
          </a:p>
          <a:p>
            <a:pPr marL="342900" lvl="0" indent="-342900">
              <a:spcAft>
                <a:spcPts val="600"/>
              </a:spcAft>
              <a:buClr>
                <a:srgbClr val="DC9E1F"/>
              </a:buClr>
              <a:buSzTx/>
              <a:buFont typeface="Arial" pitchFamily="34" charset="0"/>
              <a:buChar char="•"/>
            </a:pPr>
            <a:r>
              <a:rPr lang="ru-RU" sz="1700" spc="30" dirty="0">
                <a:solidFill>
                  <a:srgbClr val="FFFFFF"/>
                </a:solidFill>
                <a:latin typeface="Arial Narrow"/>
              </a:rPr>
              <a:t>Только 30 сентября с помощью дяди — Савелия Ивановича Гагарина — Юрию удалось поступить в Люберецкое ремесленное училище №10.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40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Одновременно Юрий поступил в вечернюю школу рабочей молодёжи. Во время учёбы, 16 декабря 1949 года, вступил в комсомол. Седьмой класс вечерней школы окончил в мае 1951 года, а в июне окончил с отличием училище по специальности формовщик-литейщик.</a:t>
            </a:r>
          </a:p>
          <a:p>
            <a:r>
              <a:rPr lang="ru-RU" dirty="0"/>
              <a:t>В августе 1951 года Гагарин поступил в Саратовский индустриальный техникум на литейное отделение, где помимо учёбы был хорошим физкультурником и секретарём ДСО «Трудовые резервы».</a:t>
            </a:r>
          </a:p>
          <a:p>
            <a:r>
              <a:rPr lang="ru-RU" dirty="0"/>
              <a:t>25 октября 1954 года впервые пришёл в Саратовский аэроклуб ДОСААФ СССР. В 1955 году Юрий Гагарин добился значительных успехов, закончил с отличием учёбу и совершил первый самостоятельный полёт на самолёте Як-18.</a:t>
            </a:r>
          </a:p>
          <a:p>
            <a:r>
              <a:rPr lang="ru-RU" dirty="0"/>
              <a:t>9 декабря 1959 года Гагарин написал рапорт с просьбой зачислить его в группу кандидатов в космонавты. Через неделю Гагарина вызвали в у Москву для прохождения всестороннего медицинского обследования в Центральном научно-исследовательском авиационном госпитале. В начале 1960 года последовала ещё одна специальная медкомиссия, которая признала старшего лейтенанта Гагарина годным для космических полётов. Гагарин был зачислен в группу кандидатов в космонавты приказом Главнокомандующего ВВС К. А. Вершинина от 3 марта 1960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896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</TotalTime>
  <Words>147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ПЕРВЫЙ КОСМОНАВТ</vt:lpstr>
      <vt:lpstr> ПЕРВЫЙ КОСМОНАВТ –  ЮРИЙ ГАГАРИН </vt:lpstr>
      <vt:lpstr>Презентация PowerPoint</vt:lpstr>
      <vt:lpstr> Почему выбрали для первого полета в космос Ю.А.Гагарина? </vt:lpstr>
      <vt:lpstr>Презентация PowerPoint</vt:lpstr>
      <vt:lpstr>Первый полёт в космос</vt:lpstr>
      <vt:lpstr>  Многие  люди могли стать первыми космонавтами, но Ю.А.Гагарин был смелее, добрее и прямодушнее.  Кто  он, Гагарин, прославивший век? </vt:lpstr>
      <vt:lpstr>Юрий алексеевич Гагарин</vt:lpstr>
      <vt:lpstr>Презентация PowerPoint</vt:lpstr>
      <vt:lpstr>    За свой полет в космос Юрий Гагарин был награжден орденом Ленина и удостоен званий Герой Советского Союза и летчик-космонавт СССР. Кроме того, первый космонавт был удостоен многих иностранных почетных званий и наград. В 1968 г. Международная авиационная федерация учредила золотую медаль им. Ю.А. Гагарина.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КОСМОНАВТ</dc:title>
  <dc:creator>RePack by Diakov</dc:creator>
  <cp:lastModifiedBy>RePack by Diakov</cp:lastModifiedBy>
  <cp:revision>7</cp:revision>
  <dcterms:created xsi:type="dcterms:W3CDTF">2023-04-11T18:16:02Z</dcterms:created>
  <dcterms:modified xsi:type="dcterms:W3CDTF">2023-04-12T16:06:18Z</dcterms:modified>
</cp:coreProperties>
</file>