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40" r:id="rId1"/>
  </p:sldMasterIdLst>
  <p:sldIdLst>
    <p:sldId id="256" r:id="rId2"/>
    <p:sldId id="264" r:id="rId3"/>
    <p:sldId id="271" r:id="rId4"/>
    <p:sldId id="266" r:id="rId5"/>
    <p:sldId id="258" r:id="rId6"/>
    <p:sldId id="267" r:id="rId7"/>
    <p:sldId id="259" r:id="rId8"/>
    <p:sldId id="268" r:id="rId9"/>
    <p:sldId id="260" r:id="rId10"/>
    <p:sldId id="269" r:id="rId11"/>
    <p:sldId id="270" r:id="rId12"/>
    <p:sldId id="262" r:id="rId13"/>
    <p:sldId id="261" r:id="rId14"/>
    <p:sldId id="272" r:id="rId15"/>
    <p:sldId id="273"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58" autoAdjust="0"/>
  </p:normalViewPr>
  <p:slideViewPr>
    <p:cSldViewPr>
      <p:cViewPr varScale="1">
        <p:scale>
          <a:sx n="78" d="100"/>
          <a:sy n="78" d="100"/>
        </p:scale>
        <p:origin x="-1570"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815C8F3-CA3B-454A-B734-ADB63D5AB846}" type="datetimeFigureOut">
              <a:rPr lang="ru-RU" smtClean="0"/>
              <a:pPr/>
              <a:t>01.02.2023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29BE3F0-1784-470A-B45F-3F7C9A52E22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815C8F3-CA3B-454A-B734-ADB63D5AB846}" type="datetimeFigureOut">
              <a:rPr lang="ru-RU" smtClean="0"/>
              <a:pPr/>
              <a:t>01.02.2023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29BE3F0-1784-470A-B45F-3F7C9A52E22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815C8F3-CA3B-454A-B734-ADB63D5AB846}" type="datetimeFigureOut">
              <a:rPr lang="ru-RU" smtClean="0"/>
              <a:pPr/>
              <a:t>01.02.2023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29BE3F0-1784-470A-B45F-3F7C9A52E22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815C8F3-CA3B-454A-B734-ADB63D5AB846}" type="datetimeFigureOut">
              <a:rPr lang="ru-RU" smtClean="0"/>
              <a:pPr/>
              <a:t>01.02.2023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29BE3F0-1784-470A-B45F-3F7C9A52E22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815C8F3-CA3B-454A-B734-ADB63D5AB846}" type="datetimeFigureOut">
              <a:rPr lang="ru-RU" smtClean="0"/>
              <a:pPr/>
              <a:t>01.02.2023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29BE3F0-1784-470A-B45F-3F7C9A52E22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815C8F3-CA3B-454A-B734-ADB63D5AB846}" type="datetimeFigureOut">
              <a:rPr lang="ru-RU" smtClean="0"/>
              <a:pPr/>
              <a:t>01.02.2023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29BE3F0-1784-470A-B45F-3F7C9A52E22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815C8F3-CA3B-454A-B734-ADB63D5AB846}" type="datetimeFigureOut">
              <a:rPr lang="ru-RU" smtClean="0"/>
              <a:pPr/>
              <a:t>01.02.2023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29BE3F0-1784-470A-B45F-3F7C9A52E22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815C8F3-CA3B-454A-B734-ADB63D5AB846}" type="datetimeFigureOut">
              <a:rPr lang="ru-RU" smtClean="0"/>
              <a:pPr/>
              <a:t>01.02.2023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29BE3F0-1784-470A-B45F-3F7C9A52E22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815C8F3-CA3B-454A-B734-ADB63D5AB846}" type="datetimeFigureOut">
              <a:rPr lang="ru-RU" smtClean="0"/>
              <a:pPr/>
              <a:t>01.02.2023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29BE3F0-1784-470A-B45F-3F7C9A52E22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815C8F3-CA3B-454A-B734-ADB63D5AB846}" type="datetimeFigureOut">
              <a:rPr lang="ru-RU" smtClean="0"/>
              <a:pPr/>
              <a:t>01.02.2023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29BE3F0-1784-470A-B45F-3F7C9A52E22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815C8F3-CA3B-454A-B734-ADB63D5AB846}" type="datetimeFigureOut">
              <a:rPr lang="ru-RU" smtClean="0"/>
              <a:pPr/>
              <a:t>01.02.2023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29BE3F0-1784-470A-B45F-3F7C9A52E22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15C8F3-CA3B-454A-B734-ADB63D5AB846}" type="datetimeFigureOut">
              <a:rPr lang="ru-RU" smtClean="0"/>
              <a:pPr/>
              <a:t>01.02.2023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9BE3F0-1784-470A-B45F-3F7C9A52E22A}"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ctrTitle"/>
          </p:nvPr>
        </p:nvSpPr>
        <p:spPr>
          <a:xfrm>
            <a:off x="1547664" y="116632"/>
            <a:ext cx="6260976" cy="1008112"/>
          </a:xfrm>
        </p:spPr>
        <p:txBody>
          <a:bodyPr>
            <a:normAutofit fontScale="90000"/>
          </a:bodyPr>
          <a:lstStyle/>
          <a:p>
            <a:r>
              <a:rPr lang="ru-RU" sz="1700" b="1" i="1" dirty="0" smtClean="0">
                <a:solidFill>
                  <a:schemeClr val="bg1"/>
                </a:solidFill>
                <a:latin typeface="Times New Roman" pitchFamily="18" charset="0"/>
                <a:cs typeface="Times New Roman" pitchFamily="18" charset="0"/>
              </a:rPr>
              <a:t/>
            </a:r>
            <a:br>
              <a:rPr lang="ru-RU" sz="1700" b="1" i="1" dirty="0" smtClean="0">
                <a:solidFill>
                  <a:schemeClr val="bg1"/>
                </a:solidFill>
                <a:latin typeface="Times New Roman" pitchFamily="18" charset="0"/>
                <a:cs typeface="Times New Roman" pitchFamily="18" charset="0"/>
              </a:rPr>
            </a:br>
            <a:r>
              <a:rPr lang="ru-RU" sz="1700" b="1" i="1" dirty="0">
                <a:solidFill>
                  <a:schemeClr val="bg1"/>
                </a:solidFill>
                <a:latin typeface="Times New Roman" pitchFamily="18" charset="0"/>
                <a:cs typeface="Times New Roman" pitchFamily="18" charset="0"/>
              </a:rPr>
              <a:t/>
            </a:r>
            <a:br>
              <a:rPr lang="ru-RU" sz="1700" b="1" i="1" dirty="0">
                <a:solidFill>
                  <a:schemeClr val="bg1"/>
                </a:solidFill>
                <a:latin typeface="Times New Roman" pitchFamily="18" charset="0"/>
                <a:cs typeface="Times New Roman" pitchFamily="18" charset="0"/>
              </a:rPr>
            </a:br>
            <a:r>
              <a:rPr lang="ru-RU" sz="1700" b="1" i="1" dirty="0" smtClean="0">
                <a:solidFill>
                  <a:schemeClr val="bg1"/>
                </a:solidFill>
                <a:latin typeface="Times New Roman" pitchFamily="18" charset="0"/>
                <a:cs typeface="Times New Roman" pitchFamily="18" charset="0"/>
              </a:rPr>
              <a:t>Муниципальное </a:t>
            </a:r>
            <a:r>
              <a:rPr lang="ru-RU" sz="1700" b="1" i="1" dirty="0">
                <a:solidFill>
                  <a:schemeClr val="bg1"/>
                </a:solidFill>
                <a:latin typeface="Times New Roman" pitchFamily="18" charset="0"/>
                <a:cs typeface="Times New Roman" pitchFamily="18" charset="0"/>
              </a:rPr>
              <a:t>бюджетное общеобразовательное учреждение</a:t>
            </a:r>
            <a:br>
              <a:rPr lang="ru-RU" sz="1700" b="1" i="1" dirty="0">
                <a:solidFill>
                  <a:schemeClr val="bg1"/>
                </a:solidFill>
                <a:latin typeface="Times New Roman" pitchFamily="18" charset="0"/>
                <a:cs typeface="Times New Roman" pitchFamily="18" charset="0"/>
              </a:rPr>
            </a:br>
            <a:r>
              <a:rPr lang="ru-RU" sz="1700" b="1" i="1" dirty="0">
                <a:solidFill>
                  <a:schemeClr val="bg1"/>
                </a:solidFill>
                <a:latin typeface="Times New Roman" pitchFamily="18" charset="0"/>
                <a:cs typeface="Times New Roman" pitchFamily="18" charset="0"/>
              </a:rPr>
              <a:t>«Средняя общеобразовательная школа №2</a:t>
            </a:r>
            <a:br>
              <a:rPr lang="ru-RU" sz="1700" b="1" i="1" dirty="0">
                <a:solidFill>
                  <a:schemeClr val="bg1"/>
                </a:solidFill>
                <a:latin typeface="Times New Roman" pitchFamily="18" charset="0"/>
                <a:cs typeface="Times New Roman" pitchFamily="18" charset="0"/>
              </a:rPr>
            </a:br>
            <a:r>
              <a:rPr lang="ru-RU" sz="1700" b="1" i="1" dirty="0">
                <a:solidFill>
                  <a:schemeClr val="bg1"/>
                </a:solidFill>
                <a:latin typeface="Times New Roman" pitchFamily="18" charset="0"/>
                <a:cs typeface="Times New Roman" pitchFamily="18" charset="0"/>
              </a:rPr>
              <a:t> с углубленным изучением отдельных предметов»</a:t>
            </a:r>
            <a:br>
              <a:rPr lang="ru-RU" sz="1700" b="1" i="1" dirty="0">
                <a:solidFill>
                  <a:schemeClr val="bg1"/>
                </a:solidFill>
                <a:latin typeface="Times New Roman" pitchFamily="18" charset="0"/>
                <a:cs typeface="Times New Roman" pitchFamily="18" charset="0"/>
              </a:rPr>
            </a:br>
            <a:r>
              <a:rPr lang="ru-RU" sz="1700" b="1" i="1" dirty="0" err="1">
                <a:solidFill>
                  <a:schemeClr val="bg1"/>
                </a:solidFill>
                <a:latin typeface="Times New Roman" pitchFamily="18" charset="0"/>
                <a:cs typeface="Times New Roman" pitchFamily="18" charset="0"/>
              </a:rPr>
              <a:t>Бавлинского</a:t>
            </a:r>
            <a:r>
              <a:rPr lang="ru-RU" sz="1700" b="1" i="1" dirty="0">
                <a:solidFill>
                  <a:schemeClr val="bg1"/>
                </a:solidFill>
                <a:latin typeface="Times New Roman" pitchFamily="18" charset="0"/>
                <a:cs typeface="Times New Roman" pitchFamily="18" charset="0"/>
              </a:rPr>
              <a:t> муниципального района Республики Татарстан</a:t>
            </a:r>
            <a:br>
              <a:rPr lang="ru-RU" sz="1700" b="1" i="1" dirty="0">
                <a:solidFill>
                  <a:schemeClr val="bg1"/>
                </a:solidFill>
                <a:latin typeface="Times New Roman" pitchFamily="18" charset="0"/>
                <a:cs typeface="Times New Roman" pitchFamily="18" charset="0"/>
              </a:rPr>
            </a:br>
            <a:r>
              <a:rPr lang="ru-RU" sz="1700" b="1" i="1" dirty="0">
                <a:solidFill>
                  <a:schemeClr val="bg1"/>
                </a:solidFill>
                <a:latin typeface="Times New Roman" pitchFamily="18" charset="0"/>
                <a:cs typeface="Times New Roman" pitchFamily="18" charset="0"/>
              </a:rPr>
              <a:t/>
            </a:r>
            <a:br>
              <a:rPr lang="ru-RU" sz="1700" b="1" i="1" dirty="0">
                <a:solidFill>
                  <a:schemeClr val="bg1"/>
                </a:solidFill>
                <a:latin typeface="Times New Roman" pitchFamily="18" charset="0"/>
                <a:cs typeface="Times New Roman" pitchFamily="18" charset="0"/>
              </a:rPr>
            </a:br>
            <a:endParaRPr lang="ru-RU" sz="1700" b="1" i="1" dirty="0">
              <a:solidFill>
                <a:schemeClr val="bg1"/>
              </a:solidFill>
              <a:latin typeface="Times New Roman" pitchFamily="18" charset="0"/>
              <a:cs typeface="Times New Roman" pitchFamily="18" charset="0"/>
            </a:endParaRPr>
          </a:p>
        </p:txBody>
      </p:sp>
      <p:sp>
        <p:nvSpPr>
          <p:cNvPr id="8" name="Подзаголовок 7"/>
          <p:cNvSpPr>
            <a:spLocks noGrp="1"/>
          </p:cNvSpPr>
          <p:nvPr>
            <p:ph type="subTitle" idx="1"/>
          </p:nvPr>
        </p:nvSpPr>
        <p:spPr>
          <a:xfrm>
            <a:off x="5076056" y="5229200"/>
            <a:ext cx="4067944" cy="1752600"/>
          </a:xfrm>
        </p:spPr>
        <p:txBody>
          <a:bodyPr>
            <a:normAutofit/>
          </a:bodyPr>
          <a:lstStyle/>
          <a:p>
            <a:pPr algn="l"/>
            <a:r>
              <a:rPr lang="ru-RU" sz="1600" i="1" dirty="0" smtClean="0">
                <a:solidFill>
                  <a:schemeClr val="bg1"/>
                </a:solidFill>
                <a:latin typeface="Times New Roman" pitchFamily="18" charset="0"/>
                <a:cs typeface="Times New Roman" pitchFamily="18" charset="0"/>
              </a:rPr>
              <a:t>Работу выполнила</a:t>
            </a:r>
            <a:r>
              <a:rPr lang="en-US" sz="1600" i="1" dirty="0" smtClean="0">
                <a:solidFill>
                  <a:schemeClr val="bg1"/>
                </a:solidFill>
                <a:latin typeface="Times New Roman" pitchFamily="18" charset="0"/>
                <a:cs typeface="Times New Roman" pitchFamily="18" charset="0"/>
              </a:rPr>
              <a:t>: </a:t>
            </a:r>
            <a:r>
              <a:rPr lang="ru-RU" sz="1600" i="1" dirty="0" smtClean="0">
                <a:solidFill>
                  <a:schemeClr val="bg1"/>
                </a:solidFill>
                <a:latin typeface="Times New Roman" pitchFamily="18" charset="0"/>
                <a:cs typeface="Times New Roman" pitchFamily="18" charset="0"/>
              </a:rPr>
              <a:t>ученица 9-б класса</a:t>
            </a:r>
          </a:p>
          <a:p>
            <a:pPr algn="l"/>
            <a:r>
              <a:rPr lang="ru-RU" sz="1600" i="1" dirty="0" err="1" smtClean="0">
                <a:solidFill>
                  <a:schemeClr val="bg1"/>
                </a:solidFill>
                <a:latin typeface="Times New Roman" pitchFamily="18" charset="0"/>
                <a:cs typeface="Times New Roman" pitchFamily="18" charset="0"/>
              </a:rPr>
              <a:t>Галяутдинова</a:t>
            </a:r>
            <a:r>
              <a:rPr lang="ru-RU" sz="1600" i="1" dirty="0" smtClean="0">
                <a:solidFill>
                  <a:schemeClr val="bg1"/>
                </a:solidFill>
                <a:latin typeface="Times New Roman" pitchFamily="18" charset="0"/>
                <a:cs typeface="Times New Roman" pitchFamily="18" charset="0"/>
              </a:rPr>
              <a:t> </a:t>
            </a:r>
            <a:r>
              <a:rPr lang="ru-RU" sz="1600" i="1" dirty="0" err="1" smtClean="0">
                <a:solidFill>
                  <a:schemeClr val="bg1"/>
                </a:solidFill>
                <a:latin typeface="Times New Roman" pitchFamily="18" charset="0"/>
                <a:cs typeface="Times New Roman" pitchFamily="18" charset="0"/>
              </a:rPr>
              <a:t>Риана</a:t>
            </a:r>
            <a:r>
              <a:rPr lang="ru-RU" sz="1600" i="1" dirty="0" smtClean="0">
                <a:solidFill>
                  <a:schemeClr val="bg1"/>
                </a:solidFill>
                <a:latin typeface="Times New Roman" pitchFamily="18" charset="0"/>
                <a:cs typeface="Times New Roman" pitchFamily="18" charset="0"/>
              </a:rPr>
              <a:t> </a:t>
            </a:r>
            <a:r>
              <a:rPr lang="ru-RU" sz="1600" i="1" dirty="0" err="1" smtClean="0">
                <a:solidFill>
                  <a:schemeClr val="bg1"/>
                </a:solidFill>
                <a:latin typeface="Times New Roman" pitchFamily="18" charset="0"/>
                <a:cs typeface="Times New Roman" pitchFamily="18" charset="0"/>
              </a:rPr>
              <a:t>Рамилевна</a:t>
            </a:r>
            <a:r>
              <a:rPr lang="ru-RU" sz="1600" i="1" dirty="0" smtClean="0">
                <a:solidFill>
                  <a:schemeClr val="bg1"/>
                </a:solidFill>
                <a:latin typeface="Times New Roman" pitchFamily="18" charset="0"/>
                <a:cs typeface="Times New Roman" pitchFamily="18" charset="0"/>
              </a:rPr>
              <a:t/>
            </a:r>
            <a:br>
              <a:rPr lang="ru-RU" sz="1600" i="1" dirty="0" smtClean="0">
                <a:solidFill>
                  <a:schemeClr val="bg1"/>
                </a:solidFill>
                <a:latin typeface="Times New Roman" pitchFamily="18" charset="0"/>
                <a:cs typeface="Times New Roman" pitchFamily="18" charset="0"/>
              </a:rPr>
            </a:br>
            <a:r>
              <a:rPr lang="ru-RU" sz="1600" i="1" dirty="0" smtClean="0">
                <a:solidFill>
                  <a:schemeClr val="bg1"/>
                </a:solidFill>
                <a:latin typeface="Times New Roman" pitchFamily="18" charset="0"/>
                <a:cs typeface="Times New Roman" pitchFamily="18" charset="0"/>
              </a:rPr>
              <a:t>Руководитель</a:t>
            </a:r>
            <a:r>
              <a:rPr lang="en-US" sz="1600" i="1" dirty="0" smtClean="0">
                <a:solidFill>
                  <a:schemeClr val="bg1"/>
                </a:solidFill>
                <a:latin typeface="Times New Roman" pitchFamily="18" charset="0"/>
                <a:cs typeface="Times New Roman" pitchFamily="18" charset="0"/>
              </a:rPr>
              <a:t>: </a:t>
            </a:r>
            <a:r>
              <a:rPr lang="ru-RU" sz="1600" i="1" dirty="0" smtClean="0">
                <a:solidFill>
                  <a:schemeClr val="bg1"/>
                </a:solidFill>
                <a:latin typeface="Times New Roman" pitchFamily="18" charset="0"/>
                <a:cs typeface="Times New Roman" pitchFamily="18" charset="0"/>
              </a:rPr>
              <a:t>учитель родного(татарского) языка и литературы Валиева Айсылу </a:t>
            </a:r>
            <a:r>
              <a:rPr lang="ru-RU" sz="1600" i="1" dirty="0" err="1" smtClean="0">
                <a:solidFill>
                  <a:schemeClr val="bg1"/>
                </a:solidFill>
                <a:latin typeface="Times New Roman" pitchFamily="18" charset="0"/>
                <a:cs typeface="Times New Roman" pitchFamily="18" charset="0"/>
              </a:rPr>
              <a:t>Дамировна</a:t>
            </a:r>
            <a:endParaRPr lang="ru-RU" sz="1600" i="1" dirty="0">
              <a:solidFill>
                <a:schemeClr val="bg1"/>
              </a:solidFill>
              <a:latin typeface="Times New Roman" pitchFamily="18" charset="0"/>
              <a:cs typeface="Times New Roman" pitchFamily="18" charset="0"/>
            </a:endParaRPr>
          </a:p>
        </p:txBody>
      </p:sp>
      <p:pic>
        <p:nvPicPr>
          <p:cNvPr id="1026" name="Picture 2" descr="C:\Users\Эмиль\Desktop\фото1.jpg"/>
          <p:cNvPicPr>
            <a:picLocks noChangeAspect="1" noChangeArrowheads="1"/>
          </p:cNvPicPr>
          <p:nvPr/>
        </p:nvPicPr>
        <p:blipFill>
          <a:blip r:embed="rId2" cstate="print"/>
          <a:srcRect/>
          <a:stretch>
            <a:fillRect/>
          </a:stretch>
        </p:blipFill>
        <p:spPr bwMode="auto">
          <a:xfrm>
            <a:off x="3286116" y="1857364"/>
            <a:ext cx="2808312" cy="3384376"/>
          </a:xfrm>
          <a:prstGeom prst="rect">
            <a:avLst/>
          </a:prstGeom>
          <a:noFill/>
        </p:spPr>
      </p:pic>
      <p:sp>
        <p:nvSpPr>
          <p:cNvPr id="11" name="Прямоугольник 10"/>
          <p:cNvSpPr/>
          <p:nvPr/>
        </p:nvSpPr>
        <p:spPr>
          <a:xfrm>
            <a:off x="1785918" y="928670"/>
            <a:ext cx="5616624" cy="954107"/>
          </a:xfrm>
          <a:prstGeom prst="rect">
            <a:avLst/>
          </a:prstGeom>
          <a:noFill/>
        </p:spPr>
        <p:txBody>
          <a:bodyPr wrap="square" lIns="91440" tIns="45720" rIns="91440" bIns="45720">
            <a:spAutoFit/>
          </a:bodyPr>
          <a:lstStyle/>
          <a:p>
            <a:pPr algn="ctr"/>
            <a:r>
              <a:rPr lang="tt-RU" sz="2800" dirty="0" smtClean="0">
                <a:ln w="10160">
                  <a:solidFill>
                    <a:schemeClr val="accent1"/>
                  </a:solidFill>
                  <a:prstDash val="solid"/>
                </a:ln>
                <a:solidFill>
                  <a:schemeClr val="bg2">
                    <a:lumMod val="75000"/>
                  </a:schemeClr>
                </a:solidFill>
                <a:effectLst>
                  <a:outerShdw blurRad="38100" dist="32000" dir="5400000" algn="tl">
                    <a:srgbClr val="000000">
                      <a:alpha val="30000"/>
                    </a:srgbClr>
                  </a:outerShdw>
                </a:effectLst>
              </a:rPr>
              <a:t>Пробабушка</a:t>
            </a:r>
            <a:endParaRPr lang="ru-RU" sz="2800" b="0" cap="none" spc="0" dirty="0" smtClean="0">
              <a:ln w="10160">
                <a:solidFill>
                  <a:schemeClr val="accent1"/>
                </a:solidFill>
                <a:prstDash val="solid"/>
              </a:ln>
              <a:solidFill>
                <a:schemeClr val="bg2">
                  <a:lumMod val="75000"/>
                </a:schemeClr>
              </a:solidFill>
              <a:effectLst>
                <a:outerShdw blurRad="38100" dist="32000" dir="5400000" algn="tl">
                  <a:srgbClr val="000000">
                    <a:alpha val="30000"/>
                  </a:srgbClr>
                </a:outerShdw>
              </a:effectLst>
            </a:endParaRPr>
          </a:p>
          <a:p>
            <a:pPr algn="ctr"/>
            <a:r>
              <a:rPr lang="ru-RU" sz="2800" b="0" cap="none" spc="0" dirty="0" err="1" smtClean="0">
                <a:ln w="10160">
                  <a:solidFill>
                    <a:schemeClr val="accent1"/>
                  </a:solidFill>
                  <a:prstDash val="solid"/>
                </a:ln>
                <a:solidFill>
                  <a:schemeClr val="bg2">
                    <a:lumMod val="75000"/>
                  </a:schemeClr>
                </a:solidFill>
                <a:effectLst>
                  <a:outerShdw blurRad="38100" dist="32000" dir="5400000" algn="tl">
                    <a:srgbClr val="000000">
                      <a:alpha val="30000"/>
                    </a:srgbClr>
                  </a:outerShdw>
                </a:effectLst>
              </a:rPr>
              <a:t>Хисамиева</a:t>
            </a:r>
            <a:r>
              <a:rPr lang="ru-RU" sz="2800" b="0" cap="none" spc="0" dirty="0">
                <a:ln w="10160">
                  <a:solidFill>
                    <a:schemeClr val="accent1"/>
                  </a:solidFill>
                  <a:prstDash val="solid"/>
                </a:ln>
                <a:solidFill>
                  <a:schemeClr val="bg2">
                    <a:lumMod val="75000"/>
                  </a:schemeClr>
                </a:solidFill>
                <a:effectLst>
                  <a:outerShdw blurRad="38100" dist="32000" dir="5400000" algn="tl">
                    <a:srgbClr val="000000">
                      <a:alpha val="30000"/>
                    </a:srgbClr>
                  </a:outerShdw>
                </a:effectLst>
              </a:rPr>
              <a:t> </a:t>
            </a:r>
            <a:r>
              <a:rPr lang="ru-RU" sz="2800" b="0" cap="none" spc="0" dirty="0" err="1" smtClean="0">
                <a:ln w="10160">
                  <a:solidFill>
                    <a:schemeClr val="accent1"/>
                  </a:solidFill>
                  <a:prstDash val="solid"/>
                </a:ln>
                <a:solidFill>
                  <a:schemeClr val="bg2">
                    <a:lumMod val="75000"/>
                  </a:schemeClr>
                </a:solidFill>
                <a:effectLst>
                  <a:outerShdw blurRad="38100" dist="32000" dir="5400000" algn="tl">
                    <a:srgbClr val="000000">
                      <a:alpha val="30000"/>
                    </a:srgbClr>
                  </a:outerShdw>
                </a:effectLst>
              </a:rPr>
              <a:t>Сакина</a:t>
            </a:r>
            <a:r>
              <a:rPr lang="ru-RU" sz="2800" b="0" cap="none" spc="0" dirty="0">
                <a:ln w="10160">
                  <a:solidFill>
                    <a:schemeClr val="accent1"/>
                  </a:solidFill>
                  <a:prstDash val="solid"/>
                </a:ln>
                <a:solidFill>
                  <a:schemeClr val="bg2">
                    <a:lumMod val="75000"/>
                  </a:schemeClr>
                </a:solidFill>
                <a:effectLst>
                  <a:outerShdw blurRad="38100" dist="32000" dir="5400000" algn="tl">
                    <a:srgbClr val="000000">
                      <a:alpha val="30000"/>
                    </a:srgbClr>
                  </a:outerShdw>
                </a:effectLst>
              </a:rPr>
              <a:t> </a:t>
            </a:r>
            <a:r>
              <a:rPr lang="ru-RU" sz="2800" b="0" cap="none" spc="0" dirty="0" err="1" smtClean="0">
                <a:ln w="10160">
                  <a:solidFill>
                    <a:schemeClr val="accent1"/>
                  </a:solidFill>
                  <a:prstDash val="solid"/>
                </a:ln>
                <a:solidFill>
                  <a:schemeClr val="bg2">
                    <a:lumMod val="75000"/>
                  </a:schemeClr>
                </a:solidFill>
                <a:effectLst>
                  <a:outerShdw blurRad="38100" dist="32000" dir="5400000" algn="tl">
                    <a:srgbClr val="000000">
                      <a:alpha val="30000"/>
                    </a:srgbClr>
                  </a:outerShdw>
                </a:effectLst>
              </a:rPr>
              <a:t>Хайретдин</a:t>
            </a:r>
            <a:r>
              <a:rPr lang="ru-RU" sz="2800" dirty="0" err="1" smtClean="0">
                <a:ln w="10160">
                  <a:solidFill>
                    <a:schemeClr val="accent1"/>
                  </a:solidFill>
                  <a:prstDash val="solid"/>
                </a:ln>
                <a:solidFill>
                  <a:schemeClr val="bg2">
                    <a:lumMod val="75000"/>
                  </a:schemeClr>
                </a:solidFill>
                <a:effectLst>
                  <a:outerShdw blurRad="38100" dist="32000" dir="5400000" algn="tl">
                    <a:srgbClr val="000000">
                      <a:alpha val="30000"/>
                    </a:srgbClr>
                  </a:outerShdw>
                </a:effectLst>
              </a:rPr>
              <a:t>овна</a:t>
            </a:r>
            <a:endParaRPr lang="ru-RU" sz="2800" b="0" cap="none" spc="0" dirty="0">
              <a:ln w="10160">
                <a:solidFill>
                  <a:schemeClr val="accent1"/>
                </a:solidFill>
                <a:prstDash val="solid"/>
              </a:ln>
              <a:solidFill>
                <a:schemeClr val="bg2">
                  <a:lumMod val="75000"/>
                </a:schemeClr>
              </a:solidFill>
              <a:effectLst>
                <a:outerShdw blurRad="38100" dist="32000" dir="540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714348" y="-335337"/>
            <a:ext cx="8286776" cy="64633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tt-RU"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a:p>
            <a:pPr indent="449263" algn="just" fontAlgn="base">
              <a:spcBef>
                <a:spcPct val="0"/>
              </a:spcBef>
              <a:spcAft>
                <a:spcPct val="0"/>
              </a:spcAft>
            </a:pPr>
            <a:endParaRPr lang="tt-RU" dirty="0" smtClean="0">
              <a:solidFill>
                <a:schemeClr val="bg1"/>
              </a:solidFill>
              <a:latin typeface="Times New Roman" pitchFamily="18" charset="0"/>
              <a:cs typeface="Times New Roman" pitchFamily="18" charset="0"/>
            </a:endParaRPr>
          </a:p>
          <a:p>
            <a:pPr indent="449263" algn="just" fontAlgn="base">
              <a:spcBef>
                <a:spcPct val="0"/>
              </a:spcBef>
              <a:spcAft>
                <a:spcPct val="0"/>
              </a:spcAft>
            </a:pPr>
            <a:r>
              <a:rPr lang="ru-RU" sz="2000" dirty="0" smtClean="0">
                <a:solidFill>
                  <a:schemeClr val="bg1"/>
                </a:solidFill>
                <a:latin typeface="Times New Roman" pitchFamily="18" charset="0"/>
                <a:cs typeface="Times New Roman" pitchFamily="18" charset="0"/>
              </a:rPr>
              <a:t>Звездной </a:t>
            </a:r>
            <a:r>
              <a:rPr lang="ru-RU" sz="2000" dirty="0" smtClean="0">
                <a:solidFill>
                  <a:schemeClr val="bg1"/>
                </a:solidFill>
                <a:latin typeface="Times New Roman" pitchFamily="18" charset="0"/>
                <a:cs typeface="Times New Roman" pitchFamily="18" charset="0"/>
              </a:rPr>
              <a:t>августовской ночью 1944 года было замечено 2 вражеских самолета-разведчика. Они тщательно обследовали каждый квадрат земли, приближаясь и удаляясь. Мы, зенитчицы, спокойно, не открывая огня, наблюдали за ними, стараясь не дать о себе знать. Через пару минут увидев мост, которая проходила через реку они сбросили осветительные бомбы. Вокруг было светло, как день. Врагу были хорошо видны все траншеи, окопы, орудийные гнезда. Тут же химики приступили к работе, перекрыв мост дымом. Со всех сторон слышались короткие, четкие команды. Почувствовав угрозу, вражеские самолеты ушли, но успели осветить и железную дорогу. На смену вражеским разведчикам пришли бомбардировщики. 6 часов шел этот бой. Вражеские самолеты постоянно менялись через 20-30 минут. Один за другим они направились к железной дороге и мосту. Был отдан приказ «сохранить мост и железную дорогу как можно дольше». Все орудия и пулеметы приступили к работе, открыли сильный огонь. От мощных взрывов дрожала не только земля, но даже звезды. На следующий день прибыл командующий 1-м Белорусским фронтом генерал армии К. Рокоссовский и выразил всем благодарность. Наградили многих солдат и офицеров.</a:t>
            </a: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786" y="357166"/>
            <a:ext cx="8072494" cy="6740307"/>
          </a:xfrm>
          <a:prstGeom prst="rect">
            <a:avLst/>
          </a:prstGeom>
          <a:noFill/>
        </p:spPr>
        <p:txBody>
          <a:bodyPr wrap="square" rtlCol="0">
            <a:spAutoFit/>
          </a:bodyPr>
          <a:lstStyle/>
          <a:p>
            <a:r>
              <a:rPr lang="ru-RU" sz="2400" dirty="0" smtClean="0">
                <a:solidFill>
                  <a:schemeClr val="bg1"/>
                </a:solidFill>
                <a:latin typeface="Times New Roman" pitchFamily="18" charset="0"/>
                <a:cs typeface="Times New Roman" pitchFamily="18" charset="0"/>
              </a:rPr>
              <a:t>День </a:t>
            </a:r>
            <a:r>
              <a:rPr lang="ru-RU" sz="2400" dirty="0" smtClean="0">
                <a:solidFill>
                  <a:schemeClr val="bg1"/>
                </a:solidFill>
                <a:latin typeface="Times New Roman" pitchFamily="18" charset="0"/>
                <a:cs typeface="Times New Roman" pitchFamily="18" charset="0"/>
              </a:rPr>
              <a:t>Победы </a:t>
            </a:r>
            <a:r>
              <a:rPr lang="ru-RU" sz="2400" dirty="0" err="1" smtClean="0">
                <a:solidFill>
                  <a:schemeClr val="bg1"/>
                </a:solidFill>
                <a:latin typeface="Times New Roman" pitchFamily="18" charset="0"/>
                <a:cs typeface="Times New Roman" pitchFamily="18" charset="0"/>
              </a:rPr>
              <a:t>Сакина</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Хайрутдиновна</a:t>
            </a:r>
            <a:r>
              <a:rPr lang="ru-RU" sz="2400" dirty="0" smtClean="0">
                <a:solidFill>
                  <a:schemeClr val="bg1"/>
                </a:solidFill>
                <a:latin typeface="Times New Roman" pitchFamily="18" charset="0"/>
                <a:cs typeface="Times New Roman" pitchFamily="18" charset="0"/>
              </a:rPr>
              <a:t> встретила в Польше. «У радости не было конца, весь народ смеялся, плакал, танцевал, обнимался, поздравлял друг друга. Эта новость принесла всем людям чувство облегчения и сразу же принесла много потерь», – говорила она.</a:t>
            </a:r>
          </a:p>
          <a:p>
            <a:r>
              <a:rPr lang="ru-RU" sz="2400" dirty="0" smtClean="0">
                <a:solidFill>
                  <a:schemeClr val="bg1"/>
                </a:solidFill>
                <a:latin typeface="Times New Roman" pitchFamily="18" charset="0"/>
                <a:cs typeface="Times New Roman" pitchFamily="18" charset="0"/>
              </a:rPr>
              <a:t>Несмотря на то, что прошло много лет после войны, моя прабабушка </a:t>
            </a:r>
            <a:r>
              <a:rPr lang="ru-RU" sz="2400" dirty="0" err="1" smtClean="0">
                <a:solidFill>
                  <a:schemeClr val="bg1"/>
                </a:solidFill>
                <a:latin typeface="Times New Roman" pitchFamily="18" charset="0"/>
                <a:cs typeface="Times New Roman" pitchFamily="18" charset="0"/>
              </a:rPr>
              <a:t>Сакина</a:t>
            </a:r>
            <a:r>
              <a:rPr lang="ru-RU" sz="2400" dirty="0" smtClean="0">
                <a:solidFill>
                  <a:schemeClr val="bg1"/>
                </a:solidFill>
                <a:latin typeface="Times New Roman" pitchFamily="18" charset="0"/>
                <a:cs typeface="Times New Roman" pitchFamily="18" charset="0"/>
              </a:rPr>
              <a:t> не могла забыть тяготы войны</a:t>
            </a:r>
            <a:r>
              <a:rPr lang="ru-RU" sz="2400" dirty="0" smtClean="0">
                <a:solidFill>
                  <a:schemeClr val="bg1"/>
                </a:solidFill>
                <a:latin typeface="Times New Roman" pitchFamily="18" charset="0"/>
                <a:cs typeface="Times New Roman" pitchFamily="18" charset="0"/>
              </a:rPr>
              <a:t>,  душою </a:t>
            </a:r>
            <a:r>
              <a:rPr lang="ru-RU" sz="2400" dirty="0" smtClean="0">
                <a:solidFill>
                  <a:schemeClr val="bg1"/>
                </a:solidFill>
                <a:latin typeface="Times New Roman" pitchFamily="18" charset="0"/>
                <a:cs typeface="Times New Roman" pitchFamily="18" charset="0"/>
              </a:rPr>
              <a:t>-  сержант, а </a:t>
            </a:r>
            <a:r>
              <a:rPr lang="ru-RU" sz="2400" dirty="0" smtClean="0">
                <a:solidFill>
                  <a:schemeClr val="bg1"/>
                </a:solidFill>
                <a:latin typeface="Times New Roman" pitchFamily="18" charset="0"/>
                <a:cs typeface="Times New Roman" pitchFamily="18" charset="0"/>
              </a:rPr>
              <a:t>сердце </a:t>
            </a:r>
            <a:r>
              <a:rPr lang="ru-RU" sz="2400" dirty="0" smtClean="0">
                <a:solidFill>
                  <a:schemeClr val="bg1"/>
                </a:solidFill>
                <a:latin typeface="Times New Roman" pitchFamily="18" charset="0"/>
                <a:cs typeface="Times New Roman" pitchFamily="18" charset="0"/>
              </a:rPr>
              <a:t>- </a:t>
            </a:r>
            <a:r>
              <a:rPr lang="ru-RU" sz="2400" dirty="0" smtClean="0">
                <a:solidFill>
                  <a:schemeClr val="bg1"/>
                </a:solidFill>
                <a:latin typeface="Times New Roman" pitchFamily="18" charset="0"/>
                <a:cs typeface="Times New Roman" pitchFamily="18" charset="0"/>
              </a:rPr>
              <a:t>молодое. </a:t>
            </a:r>
            <a:r>
              <a:rPr lang="ru-RU" sz="2400" dirty="0" smtClean="0">
                <a:solidFill>
                  <a:schemeClr val="bg1"/>
                </a:solidFill>
                <a:latin typeface="Times New Roman" pitchFamily="18" charset="0"/>
                <a:cs typeface="Times New Roman" pitchFamily="18" charset="0"/>
              </a:rPr>
              <a:t>Постоянно принимала активное участие во встречах со школьниками, ее выступления были очень важны для детей, давали хорошее патриотическое воспитание. Подвиги моей </a:t>
            </a:r>
            <a:r>
              <a:rPr lang="ru-RU" sz="2400" dirty="0" smtClean="0">
                <a:solidFill>
                  <a:schemeClr val="bg1"/>
                </a:solidFill>
                <a:latin typeface="Times New Roman" pitchFamily="18" charset="0"/>
                <a:cs typeface="Times New Roman" pitchFamily="18" charset="0"/>
              </a:rPr>
              <a:t>прабабушки </a:t>
            </a:r>
            <a:r>
              <a:rPr lang="ru-RU" sz="2400" dirty="0" smtClean="0">
                <a:solidFill>
                  <a:schemeClr val="bg1"/>
                </a:solidFill>
                <a:latin typeface="Times New Roman" pitchFamily="18" charset="0"/>
                <a:cs typeface="Times New Roman" pitchFamily="18" charset="0"/>
              </a:rPr>
              <a:t>на войне станут маяком не только для меня, но и для многих.</a:t>
            </a:r>
          </a:p>
          <a:p>
            <a:endParaRPr lang="tt-RU" sz="2400" dirty="0" smtClean="0">
              <a:solidFill>
                <a:schemeClr val="bg1"/>
              </a:solidFill>
              <a:latin typeface="Times New Roman" pitchFamily="18" charset="0"/>
              <a:cs typeface="Times New Roman" pitchFamily="18" charset="0"/>
            </a:endParaRPr>
          </a:p>
          <a:p>
            <a:endParaRPr lang="tt-RU" sz="2400" dirty="0" smtClean="0">
              <a:solidFill>
                <a:schemeClr val="bg1"/>
              </a:solidFill>
              <a:latin typeface="Times New Roman" pitchFamily="18" charset="0"/>
              <a:cs typeface="Times New Roman" pitchFamily="18" charset="0"/>
            </a:endParaRPr>
          </a:p>
          <a:p>
            <a:endParaRPr lang="tt-RU" sz="2400" dirty="0" smtClean="0">
              <a:solidFill>
                <a:schemeClr val="bg1"/>
              </a:solidFill>
              <a:latin typeface="Times New Roman" pitchFamily="18" charset="0"/>
              <a:cs typeface="Times New Roman" pitchFamily="18" charset="0"/>
            </a:endParaRPr>
          </a:p>
          <a:p>
            <a:endParaRPr lang="tt-RU" sz="2400" dirty="0" smtClean="0">
              <a:solidFill>
                <a:schemeClr val="bg1"/>
              </a:solidFill>
              <a:latin typeface="Times New Roman" pitchFamily="18" charset="0"/>
              <a:cs typeface="Times New Roman" pitchFamily="18" charset="0"/>
            </a:endParaRPr>
          </a:p>
          <a:p>
            <a:r>
              <a:rPr lang="tt-RU" sz="2400" dirty="0" smtClean="0">
                <a:solidFill>
                  <a:schemeClr val="bg1"/>
                </a:solidFill>
                <a:latin typeface="Times New Roman" pitchFamily="18" charset="0"/>
                <a:cs typeface="Times New Roman" pitchFamily="18" charset="0"/>
              </a:rPr>
              <a:t> </a:t>
            </a:r>
            <a:endParaRPr lang="ru-RU" sz="2400" dirty="0" smtClean="0">
              <a:solidFill>
                <a:schemeClr val="bg1"/>
              </a:solidFill>
              <a:latin typeface="Times New Roman" pitchFamily="18" charset="0"/>
              <a:cs typeface="Times New Roman" pitchFamily="18" charset="0"/>
            </a:endParaRPr>
          </a:p>
          <a:p>
            <a:endParaRPr lang="ru-RU" sz="240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Documents and Settings\Admin\Рабочий стол\грант фото\IMG_0549.jpg"/>
          <p:cNvPicPr/>
          <p:nvPr/>
        </p:nvPicPr>
        <p:blipFill>
          <a:blip r:embed="rId2" cstate="print"/>
          <a:srcRect/>
          <a:stretch>
            <a:fillRect/>
          </a:stretch>
        </p:blipFill>
        <p:spPr bwMode="auto">
          <a:xfrm>
            <a:off x="0" y="285728"/>
            <a:ext cx="9144000" cy="62865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Эмиль\Desktop\фото5.jpg"/>
          <p:cNvPicPr>
            <a:picLocks noChangeAspect="1" noChangeArrowheads="1"/>
          </p:cNvPicPr>
          <p:nvPr/>
        </p:nvPicPr>
        <p:blipFill>
          <a:blip r:embed="rId2" cstate="print"/>
          <a:srcRect/>
          <a:stretch>
            <a:fillRect/>
          </a:stretch>
        </p:blipFill>
        <p:spPr bwMode="auto">
          <a:xfrm>
            <a:off x="1" y="285728"/>
            <a:ext cx="9144000" cy="628654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27584" y="404664"/>
            <a:ext cx="6030416" cy="738664"/>
          </a:xfrm>
          <a:prstGeom prst="rect">
            <a:avLst/>
          </a:prstGeom>
        </p:spPr>
        <p:txBody>
          <a:bodyPr wrap="square">
            <a:spAutoFit/>
          </a:bodyPr>
          <a:lstStyle/>
          <a:p>
            <a:r>
              <a:rPr lang="ru-RU" sz="2400" dirty="0" smtClean="0"/>
              <a:t/>
            </a:r>
            <a:br>
              <a:rPr lang="ru-RU" sz="2400" dirty="0" smtClean="0"/>
            </a:br>
            <a:endParaRPr lang="ru-RU" dirty="0"/>
          </a:p>
        </p:txBody>
      </p:sp>
      <p:pic>
        <p:nvPicPr>
          <p:cNvPr id="4" name="Рисунок 3" descr="https://fs00.infourok.ru/images/doc/257/261787/5/img1.jpg"/>
          <p:cNvPicPr/>
          <p:nvPr/>
        </p:nvPicPr>
        <p:blipFill>
          <a:blip r:embed="rId2" cstate="print"/>
          <a:srcRect/>
          <a:stretch>
            <a:fillRect/>
          </a:stretch>
        </p:blipFill>
        <p:spPr bwMode="auto">
          <a:xfrm>
            <a:off x="827584" y="404664"/>
            <a:ext cx="7959258" cy="58818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27584" y="404664"/>
            <a:ext cx="6030416" cy="738664"/>
          </a:xfrm>
          <a:prstGeom prst="rect">
            <a:avLst/>
          </a:prstGeom>
        </p:spPr>
        <p:txBody>
          <a:bodyPr wrap="square">
            <a:spAutoFit/>
          </a:bodyPr>
          <a:lstStyle/>
          <a:p>
            <a:r>
              <a:rPr lang="ru-RU" sz="2400" dirty="0" smtClean="0"/>
              <a:t/>
            </a:r>
            <a:br>
              <a:rPr lang="ru-RU" sz="2400" dirty="0" smtClean="0"/>
            </a:br>
            <a:endParaRPr lang="ru-RU" dirty="0"/>
          </a:p>
        </p:txBody>
      </p:sp>
      <p:pic>
        <p:nvPicPr>
          <p:cNvPr id="5" name="Рисунок 4" descr="https://ds05.infourok.ru/uploads/ex/122c/000939eb-dac706b8/hello_html_m1361742.jpg"/>
          <p:cNvPicPr/>
          <p:nvPr/>
        </p:nvPicPr>
        <p:blipFill>
          <a:blip r:embed="rId2" cstate="print"/>
          <a:srcRect/>
          <a:stretch>
            <a:fillRect/>
          </a:stretch>
        </p:blipFill>
        <p:spPr bwMode="auto">
          <a:xfrm>
            <a:off x="1035819" y="332657"/>
            <a:ext cx="7072361" cy="4104456"/>
          </a:xfrm>
          <a:prstGeom prst="rect">
            <a:avLst/>
          </a:prstGeom>
          <a:noFill/>
          <a:ln w="9525">
            <a:noFill/>
            <a:miter lim="800000"/>
            <a:headEnd/>
            <a:tailEnd/>
          </a:ln>
        </p:spPr>
      </p:pic>
      <p:sp>
        <p:nvSpPr>
          <p:cNvPr id="7" name="Прямоугольник 6"/>
          <p:cNvSpPr/>
          <p:nvPr/>
        </p:nvSpPr>
        <p:spPr>
          <a:xfrm flipH="1">
            <a:off x="1907704" y="4581128"/>
            <a:ext cx="6624736" cy="646331"/>
          </a:xfrm>
          <a:prstGeom prst="rect">
            <a:avLst/>
          </a:prstGeom>
        </p:spPr>
        <p:txBody>
          <a:bodyPr wrap="square">
            <a:spAutoFit/>
          </a:bodyPr>
          <a:lstStyle/>
          <a:p>
            <a:pPr algn="ctr"/>
            <a:r>
              <a:rPr lang="ru-RU" sz="3600" b="1" dirty="0" smtClean="0">
                <a:solidFill>
                  <a:srgbClr val="FF0000"/>
                </a:solidFill>
                <a:latin typeface="Times New Roman" panose="02020603050405020304" pitchFamily="18" charset="0"/>
                <a:ea typeface="Calibri" panose="020F0502020204030204" pitchFamily="34" charset="0"/>
              </a:rPr>
              <a:t>Спасибо за внимание!</a:t>
            </a:r>
            <a:endParaRPr lang="ru-RU" sz="3600"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tt-RU" b="1" dirty="0" smtClean="0">
                <a:solidFill>
                  <a:schemeClr val="bg1"/>
                </a:solidFill>
                <a:latin typeface="Times New Roman" pitchFamily="18" charset="0"/>
                <a:cs typeface="Times New Roman" pitchFamily="18" charset="0"/>
              </a:rPr>
              <a:t>Цели работы:</a:t>
            </a:r>
            <a:endParaRPr lang="ru-RU" b="1" dirty="0">
              <a:solidFill>
                <a:schemeClr val="bg1"/>
              </a:solidFill>
              <a:latin typeface="Times New Roman" pitchFamily="18" charset="0"/>
              <a:cs typeface="Times New Roman" pitchFamily="18" charset="0"/>
            </a:endParaRPr>
          </a:p>
        </p:txBody>
      </p:sp>
      <p:sp>
        <p:nvSpPr>
          <p:cNvPr id="3" name="Содержимое 2"/>
          <p:cNvSpPr>
            <a:spLocks noGrp="1"/>
          </p:cNvSpPr>
          <p:nvPr>
            <p:ph idx="1"/>
          </p:nvPr>
        </p:nvSpPr>
        <p:spPr>
          <a:xfrm>
            <a:off x="428596" y="1142984"/>
            <a:ext cx="8229600" cy="4525963"/>
          </a:xfrm>
        </p:spPr>
        <p:txBody>
          <a:bodyPr>
            <a:normAutofit lnSpcReduction="10000"/>
          </a:bodyPr>
          <a:lstStyle/>
          <a:p>
            <a:r>
              <a:rPr lang="ru-RU" dirty="0">
                <a:solidFill>
                  <a:schemeClr val="bg1"/>
                </a:solidFill>
                <a:latin typeface="Times New Roman" pitchFamily="18" charset="0"/>
                <a:cs typeface="Times New Roman" pitchFamily="18" charset="0"/>
              </a:rPr>
              <a:t>- Изучение подвигов моей </a:t>
            </a:r>
            <a:r>
              <a:rPr lang="ru-RU" dirty="0" err="1" smtClean="0">
                <a:solidFill>
                  <a:schemeClr val="bg1"/>
                </a:solidFill>
                <a:latin typeface="Times New Roman" pitchFamily="18" charset="0"/>
                <a:cs typeface="Times New Roman" pitchFamily="18" charset="0"/>
              </a:rPr>
              <a:t>пробабушки</a:t>
            </a:r>
            <a:r>
              <a:rPr lang="ru-RU" dirty="0" smtClean="0">
                <a:solidFill>
                  <a:schemeClr val="bg1"/>
                </a:solidFill>
                <a:latin typeface="Times New Roman" pitchFamily="18" charset="0"/>
                <a:cs typeface="Times New Roman" pitchFamily="18" charset="0"/>
              </a:rPr>
              <a:t> </a:t>
            </a:r>
            <a:r>
              <a:rPr lang="ru-RU" dirty="0">
                <a:solidFill>
                  <a:schemeClr val="bg1"/>
                </a:solidFill>
                <a:latin typeface="Times New Roman" pitchFamily="18" charset="0"/>
                <a:cs typeface="Times New Roman" pitchFamily="18" charset="0"/>
              </a:rPr>
              <a:t>по материнской линии </a:t>
            </a:r>
            <a:r>
              <a:rPr lang="ru-RU" dirty="0" err="1">
                <a:solidFill>
                  <a:schemeClr val="bg1"/>
                </a:solidFill>
                <a:latin typeface="Times New Roman" pitchFamily="18" charset="0"/>
                <a:cs typeface="Times New Roman" pitchFamily="18" charset="0"/>
              </a:rPr>
              <a:t>Хисамиевой</a:t>
            </a:r>
            <a:r>
              <a:rPr lang="ru-RU" dirty="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Сакины</a:t>
            </a:r>
            <a:r>
              <a:rPr lang="ru-RU" dirty="0" smtClean="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Хайрутдиновны</a:t>
            </a:r>
            <a:r>
              <a:rPr lang="ru-RU" dirty="0" smtClean="0">
                <a:solidFill>
                  <a:schemeClr val="bg1"/>
                </a:solidFill>
                <a:latin typeface="Times New Roman" pitchFamily="18" charset="0"/>
                <a:cs typeface="Times New Roman" pitchFamily="18" charset="0"/>
              </a:rPr>
              <a:t> </a:t>
            </a:r>
            <a:r>
              <a:rPr lang="ru-RU" dirty="0">
                <a:solidFill>
                  <a:schemeClr val="bg1"/>
                </a:solidFill>
                <a:latin typeface="Times New Roman" pitchFamily="18" charset="0"/>
                <a:cs typeface="Times New Roman" pitchFamily="18" charset="0"/>
              </a:rPr>
              <a:t>(в девичестве-</a:t>
            </a:r>
            <a:r>
              <a:rPr lang="ru-RU" dirty="0" err="1">
                <a:solidFill>
                  <a:schemeClr val="bg1"/>
                </a:solidFill>
                <a:latin typeface="Times New Roman" pitchFamily="18" charset="0"/>
                <a:cs typeface="Times New Roman" pitchFamily="18" charset="0"/>
              </a:rPr>
              <a:t>Залеевой</a:t>
            </a:r>
            <a:r>
              <a:rPr lang="ru-RU" dirty="0">
                <a:solidFill>
                  <a:schemeClr val="bg1"/>
                </a:solidFill>
                <a:latin typeface="Times New Roman" pitchFamily="18" charset="0"/>
                <a:cs typeface="Times New Roman" pitchFamily="18" charset="0"/>
              </a:rPr>
              <a:t>) в Великой Отечественной войне; </a:t>
            </a:r>
          </a:p>
          <a:p>
            <a:r>
              <a:rPr lang="ru-RU" dirty="0">
                <a:solidFill>
                  <a:schemeClr val="bg1"/>
                </a:solidFill>
                <a:latin typeface="Times New Roman" pitchFamily="18" charset="0"/>
                <a:cs typeface="Times New Roman" pitchFamily="18" charset="0"/>
              </a:rPr>
              <a:t>- </a:t>
            </a:r>
            <a:r>
              <a:rPr lang="ru-RU" dirty="0" smtClean="0">
                <a:solidFill>
                  <a:schemeClr val="bg1"/>
                </a:solidFill>
                <a:latin typeface="Times New Roman" pitchFamily="18" charset="0"/>
                <a:cs typeface="Times New Roman" pitchFamily="18" charset="0"/>
              </a:rPr>
              <a:t>Узнать, проанализировать </a:t>
            </a:r>
            <a:r>
              <a:rPr lang="ru-RU" dirty="0">
                <a:solidFill>
                  <a:schemeClr val="bg1"/>
                </a:solidFill>
                <a:latin typeface="Times New Roman" pitchFamily="18" charset="0"/>
                <a:cs typeface="Times New Roman" pitchFamily="18" charset="0"/>
              </a:rPr>
              <a:t>историю, судьбу татарского </a:t>
            </a:r>
            <a:r>
              <a:rPr lang="ru-RU" dirty="0" smtClean="0">
                <a:solidFill>
                  <a:schemeClr val="bg1"/>
                </a:solidFill>
                <a:latin typeface="Times New Roman" pitchFamily="18" charset="0"/>
                <a:cs typeface="Times New Roman" pitchFamily="18" charset="0"/>
              </a:rPr>
              <a:t>народа по </a:t>
            </a:r>
            <a:r>
              <a:rPr lang="ru-RU" dirty="0" err="1" smtClean="0">
                <a:solidFill>
                  <a:schemeClr val="bg1"/>
                </a:solidFill>
                <a:latin typeface="Times New Roman" pitchFamily="18" charset="0"/>
                <a:cs typeface="Times New Roman" pitchFamily="18" charset="0"/>
              </a:rPr>
              <a:t>рассказаи</a:t>
            </a:r>
            <a:r>
              <a:rPr lang="ru-RU" dirty="0" smtClean="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пробабушки</a:t>
            </a:r>
            <a:r>
              <a:rPr lang="ru-RU" dirty="0" smtClean="0">
                <a:solidFill>
                  <a:schemeClr val="bg1"/>
                </a:solidFill>
                <a:latin typeface="Times New Roman" pitchFamily="18" charset="0"/>
                <a:cs typeface="Times New Roman" pitchFamily="18" charset="0"/>
              </a:rPr>
              <a:t>; </a:t>
            </a:r>
            <a:endParaRPr lang="ru-RU" dirty="0">
              <a:solidFill>
                <a:schemeClr val="bg1"/>
              </a:solidFill>
              <a:latin typeface="Times New Roman" pitchFamily="18" charset="0"/>
              <a:cs typeface="Times New Roman" pitchFamily="18" charset="0"/>
            </a:endParaRPr>
          </a:p>
          <a:p>
            <a:r>
              <a:rPr lang="ru-RU" dirty="0">
                <a:solidFill>
                  <a:schemeClr val="bg1"/>
                </a:solidFill>
                <a:latin typeface="Times New Roman" pitchFamily="18" charset="0"/>
                <a:cs typeface="Times New Roman" pitchFamily="18" charset="0"/>
              </a:rPr>
              <a:t>- Воспитание у подрастающего поколения чувства гордости за наших ветеранов;</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404664"/>
            <a:ext cx="8229600" cy="5264283"/>
          </a:xfrm>
        </p:spPr>
        <p:txBody>
          <a:bodyPr>
            <a:normAutofit fontScale="85000" lnSpcReduction="20000"/>
          </a:bodyPr>
          <a:lstStyle/>
          <a:p>
            <a:r>
              <a:rPr lang="ru-RU" sz="6600" b="1" dirty="0" smtClean="0">
                <a:solidFill>
                  <a:schemeClr val="bg1"/>
                </a:solidFill>
                <a:latin typeface="Times New Roman" pitchFamily="18" charset="0"/>
                <a:cs typeface="Times New Roman" pitchFamily="18" charset="0"/>
              </a:rPr>
              <a:t>Гипотеза исследования:</a:t>
            </a:r>
            <a:r>
              <a:rPr lang="ru-RU" dirty="0" smtClean="0">
                <a:solidFill>
                  <a:schemeClr val="bg1"/>
                </a:solidFill>
                <a:latin typeface="Times New Roman" pitchFamily="18" charset="0"/>
                <a:cs typeface="Times New Roman" pitchFamily="18" charset="0"/>
              </a:rPr>
              <a:t/>
            </a:r>
            <a:br>
              <a:rPr lang="ru-RU" dirty="0" smtClean="0">
                <a:solidFill>
                  <a:schemeClr val="bg1"/>
                </a:solidFill>
                <a:latin typeface="Times New Roman" pitchFamily="18" charset="0"/>
                <a:cs typeface="Times New Roman" pitchFamily="18" charset="0"/>
              </a:rPr>
            </a:br>
            <a:r>
              <a:rPr lang="ru-RU" b="1" dirty="0" smtClean="0">
                <a:solidFill>
                  <a:schemeClr val="bg1"/>
                </a:solidFill>
                <a:latin typeface="Times New Roman" pitchFamily="18" charset="0"/>
                <a:cs typeface="Times New Roman" pitchFamily="18" charset="0"/>
              </a:rPr>
              <a:t>моя  прабабушка была защитницей Родины, принимала участие </a:t>
            </a:r>
            <a:br>
              <a:rPr lang="ru-RU" b="1" dirty="0" smtClean="0">
                <a:solidFill>
                  <a:schemeClr val="bg1"/>
                </a:solidFill>
                <a:latin typeface="Times New Roman" pitchFamily="18" charset="0"/>
                <a:cs typeface="Times New Roman" pitchFamily="18" charset="0"/>
              </a:rPr>
            </a:br>
            <a:r>
              <a:rPr lang="ru-RU" b="1" dirty="0" smtClean="0">
                <a:solidFill>
                  <a:schemeClr val="bg1"/>
                </a:solidFill>
                <a:latin typeface="Times New Roman" pitchFamily="18" charset="0"/>
                <a:cs typeface="Times New Roman" pitchFamily="18" charset="0"/>
              </a:rPr>
              <a:t>в Великой Отечественной  войне и внесла посильный вклад в Великую победу.</a:t>
            </a:r>
            <a:r>
              <a:rPr lang="ru-RU" dirty="0" smtClean="0">
                <a:solidFill>
                  <a:schemeClr val="bg1"/>
                </a:solidFill>
                <a:latin typeface="Times New Roman" pitchFamily="18" charset="0"/>
                <a:cs typeface="Times New Roman" pitchFamily="18" charset="0"/>
              </a:rPr>
              <a:t/>
            </a:r>
            <a:br>
              <a:rPr lang="ru-RU" dirty="0" smtClean="0">
                <a:solidFill>
                  <a:schemeClr val="bg1"/>
                </a:solidFill>
                <a:latin typeface="Times New Roman" pitchFamily="18" charset="0"/>
                <a:cs typeface="Times New Roman" pitchFamily="18" charset="0"/>
              </a:rPr>
            </a:br>
            <a:r>
              <a:rPr lang="ru-RU" dirty="0" smtClean="0">
                <a:solidFill>
                  <a:schemeClr val="bg1"/>
                </a:solidFill>
                <a:latin typeface="Times New Roman" pitchFamily="18" charset="0"/>
                <a:cs typeface="Times New Roman" pitchFamily="18" charset="0"/>
              </a:rPr>
              <a:t> </a:t>
            </a:r>
            <a:br>
              <a:rPr lang="ru-RU" dirty="0" smtClean="0">
                <a:solidFill>
                  <a:schemeClr val="bg1"/>
                </a:solidFill>
                <a:latin typeface="Times New Roman" pitchFamily="18" charset="0"/>
                <a:cs typeface="Times New Roman" pitchFamily="18" charset="0"/>
              </a:rPr>
            </a:br>
            <a:r>
              <a:rPr lang="ru-RU" sz="6600" b="1" dirty="0" smtClean="0">
                <a:solidFill>
                  <a:schemeClr val="bg1"/>
                </a:solidFill>
                <a:latin typeface="Times New Roman" pitchFamily="18" charset="0"/>
                <a:cs typeface="Times New Roman" pitchFamily="18" charset="0"/>
              </a:rPr>
              <a:t>Объект исследования: </a:t>
            </a:r>
            <a:r>
              <a:rPr lang="ru-RU" dirty="0" smtClean="0">
                <a:solidFill>
                  <a:schemeClr val="bg1"/>
                </a:solidFill>
                <a:latin typeface="Times New Roman" pitchFamily="18" charset="0"/>
                <a:cs typeface="Times New Roman" pitchFamily="18" charset="0"/>
              </a:rPr>
              <a:t/>
            </a:r>
            <a:br>
              <a:rPr lang="ru-RU" dirty="0" smtClean="0">
                <a:solidFill>
                  <a:schemeClr val="bg1"/>
                </a:solidFill>
                <a:latin typeface="Times New Roman" pitchFamily="18" charset="0"/>
                <a:cs typeface="Times New Roman" pitchFamily="18" charset="0"/>
              </a:rPr>
            </a:br>
            <a:r>
              <a:rPr lang="ru-RU" b="1" dirty="0" smtClean="0">
                <a:solidFill>
                  <a:schemeClr val="bg1"/>
                </a:solidFill>
                <a:latin typeface="Times New Roman" pitchFamily="18" charset="0"/>
                <a:cs typeface="Times New Roman" pitchFamily="18" charset="0"/>
              </a:rPr>
              <a:t>Великой Отечественная война.	</a:t>
            </a:r>
            <a:br>
              <a:rPr lang="ru-RU" b="1" dirty="0" smtClean="0">
                <a:solidFill>
                  <a:schemeClr val="bg1"/>
                </a:solidFill>
                <a:latin typeface="Times New Roman" pitchFamily="18" charset="0"/>
                <a:cs typeface="Times New Roman" pitchFamily="18" charset="0"/>
              </a:rPr>
            </a:br>
            <a:r>
              <a:rPr lang="ru-RU" b="1" dirty="0" smtClean="0">
                <a:solidFill>
                  <a:schemeClr val="bg1"/>
                </a:solidFill>
                <a:latin typeface="Times New Roman" pitchFamily="18" charset="0"/>
                <a:cs typeface="Times New Roman" pitchFamily="18" charset="0"/>
              </a:rPr>
              <a:t> </a:t>
            </a:r>
            <a:r>
              <a:rPr lang="ru-RU" dirty="0" smtClean="0">
                <a:solidFill>
                  <a:schemeClr val="bg1"/>
                </a:solidFill>
                <a:latin typeface="Times New Roman" pitchFamily="18" charset="0"/>
                <a:cs typeface="Times New Roman" pitchFamily="18" charset="0"/>
              </a:rPr>
              <a:t/>
            </a:r>
            <a:br>
              <a:rPr lang="ru-RU" dirty="0" smtClean="0">
                <a:solidFill>
                  <a:schemeClr val="bg1"/>
                </a:solidFill>
                <a:latin typeface="Times New Roman" pitchFamily="18" charset="0"/>
                <a:cs typeface="Times New Roman" pitchFamily="18" charset="0"/>
              </a:rPr>
            </a:br>
            <a:r>
              <a:rPr lang="ru-RU" sz="6600" b="1" dirty="0" smtClean="0">
                <a:solidFill>
                  <a:schemeClr val="bg1"/>
                </a:solidFill>
                <a:latin typeface="Times New Roman" pitchFamily="18" charset="0"/>
                <a:cs typeface="Times New Roman" pitchFamily="18" charset="0"/>
              </a:rPr>
              <a:t>Предмет исследования:</a:t>
            </a:r>
            <a:r>
              <a:rPr lang="ru-RU" dirty="0" smtClean="0">
                <a:solidFill>
                  <a:schemeClr val="bg1"/>
                </a:solidFill>
                <a:latin typeface="Times New Roman" pitchFamily="18" charset="0"/>
                <a:cs typeface="Times New Roman" pitchFamily="18" charset="0"/>
              </a:rPr>
              <a:t/>
            </a:r>
            <a:br>
              <a:rPr lang="ru-RU" dirty="0" smtClean="0">
                <a:solidFill>
                  <a:schemeClr val="bg1"/>
                </a:solidFill>
                <a:latin typeface="Times New Roman" pitchFamily="18" charset="0"/>
                <a:cs typeface="Times New Roman" pitchFamily="18" charset="0"/>
              </a:rPr>
            </a:br>
            <a:r>
              <a:rPr lang="ru-RU" b="1" dirty="0" smtClean="0">
                <a:solidFill>
                  <a:schemeClr val="bg1"/>
                </a:solidFill>
                <a:latin typeface="Times New Roman" pitchFamily="18" charset="0"/>
                <a:cs typeface="Times New Roman" pitchFamily="18" charset="0"/>
              </a:rPr>
              <a:t>вклад прабабушки  в победу</a:t>
            </a:r>
            <a:endParaRPr lang="ru-RU"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355976" y="836712"/>
            <a:ext cx="4536504" cy="5328592"/>
          </a:xfrm>
        </p:spPr>
        <p:txBody>
          <a:bodyPr>
            <a:normAutofit fontScale="77500" lnSpcReduction="20000"/>
          </a:bodyPr>
          <a:lstStyle/>
          <a:p>
            <a:pPr fontAlgn="base">
              <a:buNone/>
            </a:pPr>
            <a:r>
              <a:rPr lang="ru-RU" sz="3600" b="1" dirty="0" smtClean="0">
                <a:solidFill>
                  <a:schemeClr val="bg1"/>
                </a:solidFill>
                <a:latin typeface="Times New Roman" pitchFamily="18" charset="0"/>
                <a:cs typeface="Times New Roman" pitchFamily="18" charset="0"/>
              </a:rPr>
              <a:t>«Никто не забыт, </a:t>
            </a:r>
          </a:p>
          <a:p>
            <a:pPr fontAlgn="base">
              <a:buNone/>
            </a:pPr>
            <a:r>
              <a:rPr lang="ru-RU" sz="3600" b="1" dirty="0" smtClean="0">
                <a:solidFill>
                  <a:schemeClr val="bg1"/>
                </a:solidFill>
                <a:latin typeface="Times New Roman" pitchFamily="18" charset="0"/>
                <a:cs typeface="Times New Roman" pitchFamily="18" charset="0"/>
              </a:rPr>
              <a:t>ничто не забыто…»</a:t>
            </a:r>
          </a:p>
          <a:p>
            <a:pPr fontAlgn="base">
              <a:buNone/>
            </a:pPr>
            <a:r>
              <a:rPr lang="ru-RU" sz="3600" b="1" dirty="0" smtClean="0">
                <a:solidFill>
                  <a:schemeClr val="bg1"/>
                </a:solidFill>
                <a:latin typeface="Times New Roman" pitchFamily="18" charset="0"/>
                <a:cs typeface="Times New Roman" pitchFamily="18" charset="0"/>
              </a:rPr>
              <a:t>Горящая надпись</a:t>
            </a:r>
          </a:p>
          <a:p>
            <a:pPr fontAlgn="base">
              <a:buNone/>
            </a:pPr>
            <a:r>
              <a:rPr lang="ru-RU" sz="3600" b="1" dirty="0" smtClean="0">
                <a:solidFill>
                  <a:schemeClr val="bg1"/>
                </a:solidFill>
                <a:latin typeface="Times New Roman" pitchFamily="18" charset="0"/>
                <a:cs typeface="Times New Roman" pitchFamily="18" charset="0"/>
              </a:rPr>
              <a:t> на глыбе гранита.</a:t>
            </a:r>
          </a:p>
          <a:p>
            <a:pPr fontAlgn="base">
              <a:buNone/>
            </a:pPr>
            <a:r>
              <a:rPr lang="ru-RU" sz="3600" b="1" dirty="0" smtClean="0">
                <a:solidFill>
                  <a:schemeClr val="bg1"/>
                </a:solidFill>
                <a:latin typeface="Times New Roman" pitchFamily="18" charset="0"/>
                <a:cs typeface="Times New Roman" pitchFamily="18" charset="0"/>
              </a:rPr>
              <a:t>Потухшими листьями ветер играет,</a:t>
            </a:r>
          </a:p>
          <a:p>
            <a:pPr fontAlgn="base">
              <a:buNone/>
            </a:pPr>
            <a:r>
              <a:rPr lang="ru-RU" sz="3600" b="1" dirty="0" smtClean="0">
                <a:solidFill>
                  <a:schemeClr val="bg1"/>
                </a:solidFill>
                <a:latin typeface="Times New Roman" pitchFamily="18" charset="0"/>
                <a:cs typeface="Times New Roman" pitchFamily="18" charset="0"/>
              </a:rPr>
              <a:t>Дождём проливным венки заливает.</a:t>
            </a:r>
          </a:p>
          <a:p>
            <a:pPr fontAlgn="base">
              <a:buNone/>
            </a:pPr>
            <a:r>
              <a:rPr lang="ru-RU" sz="3600" b="1" dirty="0" smtClean="0">
                <a:solidFill>
                  <a:schemeClr val="bg1"/>
                </a:solidFill>
                <a:latin typeface="Times New Roman" pitchFamily="18" charset="0"/>
                <a:cs typeface="Times New Roman" pitchFamily="18" charset="0"/>
              </a:rPr>
              <a:t>Но словно огонь,</a:t>
            </a:r>
          </a:p>
          <a:p>
            <a:pPr fontAlgn="base">
              <a:buNone/>
            </a:pPr>
            <a:r>
              <a:rPr lang="ru-RU" sz="3600" b="1" dirty="0" smtClean="0">
                <a:solidFill>
                  <a:schemeClr val="bg1"/>
                </a:solidFill>
                <a:latin typeface="Times New Roman" pitchFamily="18" charset="0"/>
                <a:cs typeface="Times New Roman" pitchFamily="18" charset="0"/>
              </a:rPr>
              <a:t>У подножья гвоздика –</a:t>
            </a:r>
          </a:p>
          <a:p>
            <a:pPr fontAlgn="base">
              <a:buNone/>
            </a:pPr>
            <a:r>
              <a:rPr lang="ru-RU" sz="3600" b="1" dirty="0" smtClean="0">
                <a:solidFill>
                  <a:schemeClr val="bg1"/>
                </a:solidFill>
                <a:latin typeface="Times New Roman" pitchFamily="18" charset="0"/>
                <a:cs typeface="Times New Roman" pitchFamily="18" charset="0"/>
              </a:rPr>
              <a:t>Никто не забыт,</a:t>
            </a:r>
          </a:p>
          <a:p>
            <a:pPr fontAlgn="base">
              <a:buNone/>
            </a:pPr>
            <a:r>
              <a:rPr lang="ru-RU" sz="3600" b="1" dirty="0" smtClean="0">
                <a:solidFill>
                  <a:schemeClr val="bg1"/>
                </a:solidFill>
                <a:latin typeface="Times New Roman" pitchFamily="18" charset="0"/>
                <a:cs typeface="Times New Roman" pitchFamily="18" charset="0"/>
              </a:rPr>
              <a:t>Ничто не забыто!</a:t>
            </a:r>
            <a:endParaRPr lang="ru-RU" sz="3600" i="1" dirty="0">
              <a:solidFill>
                <a:schemeClr val="bg1"/>
              </a:solidFill>
              <a:latin typeface="Times New Roman" pitchFamily="18" charset="0"/>
              <a:cs typeface="Times New Roman" pitchFamily="18" charset="0"/>
            </a:endParaRPr>
          </a:p>
          <a:p>
            <a:endParaRPr lang="ru-RU" sz="2800" i="1" dirty="0">
              <a:solidFill>
                <a:schemeClr val="bg1"/>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cstate="print"/>
          <a:srcRect/>
          <a:stretch>
            <a:fillRect/>
          </a:stretch>
        </p:blipFill>
        <p:spPr bwMode="auto">
          <a:xfrm>
            <a:off x="755576" y="642918"/>
            <a:ext cx="3312368" cy="48577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isylu\Desktop\п.png"/>
          <p:cNvPicPr>
            <a:picLocks noChangeAspect="1" noChangeArrowheads="1"/>
          </p:cNvPicPr>
          <p:nvPr/>
        </p:nvPicPr>
        <p:blipFill>
          <a:blip r:embed="rId2" cstate="print"/>
          <a:srcRect/>
          <a:stretch>
            <a:fillRect/>
          </a:stretch>
        </p:blipFill>
        <p:spPr bwMode="auto">
          <a:xfrm>
            <a:off x="-4331" y="285728"/>
            <a:ext cx="9148331" cy="628654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142844" y="573741"/>
            <a:ext cx="9001156"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r>
              <a:rPr lang="tt-RU" sz="2800" b="1" dirty="0" smtClean="0">
                <a:solidFill>
                  <a:schemeClr val="bg1"/>
                </a:solidFill>
                <a:latin typeface="Times New Roman" pitchFamily="18" charset="0"/>
                <a:cs typeface="Times New Roman" pitchFamily="18" charset="0"/>
              </a:rPr>
              <a:t>                                      Вводная часть</a:t>
            </a:r>
          </a:p>
          <a:p>
            <a:pPr fontAlgn="base"/>
            <a:r>
              <a:rPr lang="ru-RU" sz="2800" dirty="0">
                <a:solidFill>
                  <a:schemeClr val="bg1"/>
                </a:solidFill>
                <a:latin typeface="Times New Roman" panose="02020603050405020304" pitchFamily="18" charset="0"/>
                <a:cs typeface="Times New Roman" panose="02020603050405020304" pitchFamily="18" charset="0"/>
              </a:rPr>
              <a:t>Война... Какое ужасное, страшное слово. Эта новость потрясла все население. Несмотря на то, что Великая Отечественная война закончилась, </a:t>
            </a:r>
            <a:r>
              <a:rPr lang="ru-RU" sz="2800" dirty="0" smtClean="0">
                <a:solidFill>
                  <a:schemeClr val="bg1"/>
                </a:solidFill>
                <a:latin typeface="Times New Roman" panose="02020603050405020304" pitchFamily="18" charset="0"/>
                <a:cs typeface="Times New Roman" panose="02020603050405020304" pitchFamily="18" charset="0"/>
              </a:rPr>
              <a:t>ее </a:t>
            </a:r>
            <a:r>
              <a:rPr lang="ru-RU" sz="2800" dirty="0">
                <a:solidFill>
                  <a:schemeClr val="bg1"/>
                </a:solidFill>
                <a:latin typeface="Times New Roman" panose="02020603050405020304" pitchFamily="18" charset="0"/>
                <a:cs typeface="Times New Roman" panose="02020603050405020304" pitchFamily="18" charset="0"/>
              </a:rPr>
              <a:t>воспоминания остались в глубине души. Война оставила глубокий след и в жизни моих родственников. </a:t>
            </a:r>
            <a:r>
              <a:rPr lang="ru-RU" sz="2800" dirty="0" err="1">
                <a:solidFill>
                  <a:schemeClr val="bg1"/>
                </a:solidFill>
                <a:latin typeface="Times New Roman" panose="02020603050405020304" pitchFamily="18" charset="0"/>
                <a:cs typeface="Times New Roman" panose="02020603050405020304" pitchFamily="18" charset="0"/>
              </a:rPr>
              <a:t>Хисамиева</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Сакина</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Х</a:t>
            </a:r>
            <a:r>
              <a:rPr lang="ru-RU" sz="2800" dirty="0" err="1" smtClean="0">
                <a:solidFill>
                  <a:schemeClr val="bg1"/>
                </a:solidFill>
                <a:latin typeface="Times New Roman" panose="02020603050405020304" pitchFamily="18" charset="0"/>
                <a:cs typeface="Times New Roman" panose="02020603050405020304" pitchFamily="18" charset="0"/>
              </a:rPr>
              <a:t>айрутдиновна</a:t>
            </a:r>
            <a:r>
              <a:rPr lang="ru-RU" sz="2800" dirty="0" smtClean="0">
                <a:solidFill>
                  <a:schemeClr val="bg1"/>
                </a:solidFill>
                <a:latin typeface="Times New Roman" panose="02020603050405020304" pitchFamily="18" charset="0"/>
                <a:cs typeface="Times New Roman" panose="02020603050405020304" pitchFamily="18" charset="0"/>
              </a:rPr>
              <a:t> </a:t>
            </a:r>
            <a:r>
              <a:rPr lang="ru-RU" sz="2800" dirty="0">
                <a:solidFill>
                  <a:schemeClr val="bg1"/>
                </a:solidFill>
                <a:latin typeface="Times New Roman" panose="02020603050405020304" pitchFamily="18" charset="0"/>
                <a:cs typeface="Times New Roman" panose="02020603050405020304" pitchFamily="18" charset="0"/>
              </a:rPr>
              <a:t>(в девичестве - </a:t>
            </a:r>
            <a:r>
              <a:rPr lang="ru-RU" sz="2800" dirty="0" err="1" smtClean="0">
                <a:solidFill>
                  <a:schemeClr val="bg1"/>
                </a:solidFill>
                <a:latin typeface="Times New Roman" panose="02020603050405020304" pitchFamily="18" charset="0"/>
                <a:cs typeface="Times New Roman" panose="02020603050405020304" pitchFamily="18" charset="0"/>
              </a:rPr>
              <a:t>Залеева</a:t>
            </a:r>
            <a:r>
              <a:rPr lang="ru-RU" sz="2800" dirty="0">
                <a:solidFill>
                  <a:schemeClr val="bg1"/>
                </a:solidFill>
                <a:latin typeface="Times New Roman" panose="02020603050405020304" pitchFamily="18" charset="0"/>
                <a:cs typeface="Times New Roman" panose="02020603050405020304" pitchFamily="18" charset="0"/>
              </a:rPr>
              <a:t>) - сержант, командир зенитно-артиллерийского дивизиона 9-й отдельной бригады противовоздушной обороны, комсорг. </a:t>
            </a:r>
            <a:r>
              <a:rPr lang="ru-RU" sz="2800" dirty="0" smtClean="0">
                <a:solidFill>
                  <a:schemeClr val="bg1"/>
                </a:solidFill>
                <a:latin typeface="Times New Roman" panose="02020603050405020304" pitchFamily="18" charset="0"/>
                <a:cs typeface="Times New Roman" panose="02020603050405020304" pitchFamily="18" charset="0"/>
              </a:rPr>
              <a:t>Родилась </a:t>
            </a:r>
            <a:r>
              <a:rPr lang="ru-RU" sz="2800" dirty="0">
                <a:solidFill>
                  <a:schemeClr val="bg1"/>
                </a:solidFill>
                <a:latin typeface="Times New Roman" panose="02020603050405020304" pitchFamily="18" charset="0"/>
                <a:cs typeface="Times New Roman" panose="02020603050405020304" pitchFamily="18" charset="0"/>
              </a:rPr>
              <a:t>23 сентября 1922 года. Детство прошло в многодетной семье, в деревне </a:t>
            </a:r>
            <a:r>
              <a:rPr lang="ru-RU" sz="2800" dirty="0" err="1">
                <a:solidFill>
                  <a:schemeClr val="bg1"/>
                </a:solidFill>
                <a:latin typeface="Times New Roman" panose="02020603050405020304" pitchFamily="18" charset="0"/>
                <a:cs typeface="Times New Roman" panose="02020603050405020304" pitchFamily="18" charset="0"/>
              </a:rPr>
              <a:t>Исергапово</a:t>
            </a:r>
            <a:r>
              <a:rPr lang="ru-RU" sz="2800" dirty="0">
                <a:solidFill>
                  <a:schemeClr val="bg1"/>
                </a:solidFill>
                <a:latin typeface="Times New Roman" panose="02020603050405020304" pitchFamily="18" charset="0"/>
                <a:cs typeface="Times New Roman" panose="02020603050405020304" pitchFamily="18" charset="0"/>
              </a:rPr>
              <a:t>.</a:t>
            </a:r>
            <a:r>
              <a:rPr lang="en-US" sz="2800" dirty="0" smtClean="0">
                <a:solidFill>
                  <a:schemeClr val="bg1"/>
                </a:solidFill>
                <a:latin typeface="Times New Roman" pitchFamily="18" charset="0"/>
                <a:cs typeface="Times New Roman" pitchFamily="18" charset="0"/>
              </a:rPr>
              <a:t/>
            </a:r>
            <a:br>
              <a:rPr lang="en-US" sz="2800" dirty="0" smtClean="0">
                <a:solidFill>
                  <a:schemeClr val="bg1"/>
                </a:solidFill>
                <a:latin typeface="Times New Roman" pitchFamily="18" charset="0"/>
                <a:cs typeface="Times New Roman" pitchFamily="18" charset="0"/>
              </a:rPr>
            </a:br>
            <a:r>
              <a:rPr lang="en-US" sz="2800" b="1" dirty="0" smtClean="0">
                <a:solidFill>
                  <a:schemeClr val="bg1"/>
                </a:solidFill>
                <a:latin typeface="Times New Roman" pitchFamily="18" charset="0"/>
                <a:cs typeface="Times New Roman" pitchFamily="18" charset="0"/>
              </a:rPr>
              <a:t/>
            </a:r>
            <a:br>
              <a:rPr lang="en-US" sz="2800" b="1" dirty="0" smtClean="0">
                <a:solidFill>
                  <a:schemeClr val="bg1"/>
                </a:solidFill>
                <a:latin typeface="Times New Roman" pitchFamily="18" charset="0"/>
                <a:cs typeface="Times New Roman" pitchFamily="18" charset="0"/>
              </a:rPr>
            </a:br>
            <a:endParaRPr lang="ru-RU" sz="28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Эмиль\Desktop\фото2.jpg"/>
          <p:cNvPicPr>
            <a:picLocks noChangeAspect="1" noChangeArrowheads="1"/>
          </p:cNvPicPr>
          <p:nvPr/>
        </p:nvPicPr>
        <p:blipFill>
          <a:blip r:embed="rId2" cstate="print"/>
          <a:srcRect/>
          <a:stretch>
            <a:fillRect/>
          </a:stretch>
        </p:blipFill>
        <p:spPr bwMode="auto">
          <a:xfrm>
            <a:off x="10014" y="283371"/>
            <a:ext cx="9133986" cy="628890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500002" y="417592"/>
            <a:ext cx="8358278" cy="63094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lang="tt-RU" sz="2000" b="1" dirty="0" smtClean="0">
                <a:solidFill>
                  <a:schemeClr val="bg1"/>
                </a:solidFill>
                <a:latin typeface="Times New Roman" pitchFamily="18" charset="0"/>
                <a:ea typeface="Calibri" pitchFamily="34" charset="0"/>
                <a:cs typeface="Times New Roman" pitchFamily="18" charset="0"/>
              </a:rPr>
              <a:t>Основная часть</a:t>
            </a:r>
            <a:endParaRPr kumimoji="0" lang="tt-RU"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a:p>
            <a:pPr lvl="0" indent="457200" fontAlgn="base">
              <a:spcBef>
                <a:spcPct val="0"/>
              </a:spcBef>
              <a:spcAft>
                <a:spcPct val="0"/>
              </a:spcAft>
            </a:pPr>
            <a:r>
              <a:rPr lang="ru-RU" sz="2400" dirty="0">
                <a:solidFill>
                  <a:schemeClr val="bg1"/>
                </a:solidFill>
                <a:latin typeface="Times New Roman" pitchFamily="18" charset="0"/>
                <a:ea typeface="Calibri" pitchFamily="34" charset="0"/>
                <a:cs typeface="Times New Roman" pitchFamily="18" charset="0"/>
              </a:rPr>
              <a:t>Когда началась Великая Отечественная война, </a:t>
            </a:r>
            <a:r>
              <a:rPr lang="ru-RU" sz="2400" dirty="0" err="1">
                <a:solidFill>
                  <a:schemeClr val="bg1"/>
                </a:solidFill>
                <a:latin typeface="Times New Roman" pitchFamily="18" charset="0"/>
                <a:ea typeface="Calibri" pitchFamily="34" charset="0"/>
                <a:cs typeface="Times New Roman" pitchFamily="18" charset="0"/>
              </a:rPr>
              <a:t>Сакина</a:t>
            </a:r>
            <a:r>
              <a:rPr lang="ru-RU" sz="2400" dirty="0">
                <a:solidFill>
                  <a:schemeClr val="bg1"/>
                </a:solidFill>
                <a:latin typeface="Times New Roman" pitchFamily="18" charset="0"/>
                <a:ea typeface="Calibri" pitchFamily="34" charset="0"/>
                <a:cs typeface="Times New Roman" pitchFamily="18" charset="0"/>
              </a:rPr>
              <a:t> </a:t>
            </a:r>
            <a:r>
              <a:rPr lang="ru-RU" sz="2400" dirty="0" err="1" smtClean="0">
                <a:solidFill>
                  <a:schemeClr val="bg1"/>
                </a:solidFill>
                <a:latin typeface="Times New Roman" pitchFamily="18" charset="0"/>
                <a:ea typeface="Calibri" pitchFamily="34" charset="0"/>
                <a:cs typeface="Times New Roman" pitchFamily="18" charset="0"/>
              </a:rPr>
              <a:t>Хайрутдиновна</a:t>
            </a:r>
            <a:r>
              <a:rPr lang="ru-RU" sz="2400" dirty="0" smtClean="0">
                <a:solidFill>
                  <a:schemeClr val="bg1"/>
                </a:solidFill>
                <a:latin typeface="Times New Roman" pitchFamily="18" charset="0"/>
                <a:ea typeface="Calibri" pitchFamily="34" charset="0"/>
                <a:cs typeface="Times New Roman" pitchFamily="18" charset="0"/>
              </a:rPr>
              <a:t> </a:t>
            </a:r>
            <a:r>
              <a:rPr lang="ru-RU" sz="2400" dirty="0">
                <a:solidFill>
                  <a:schemeClr val="bg1"/>
                </a:solidFill>
                <a:latin typeface="Times New Roman" pitchFamily="18" charset="0"/>
                <a:ea typeface="Calibri" pitchFamily="34" charset="0"/>
                <a:cs typeface="Times New Roman" pitchFamily="18" charset="0"/>
              </a:rPr>
              <a:t>работала заведующей </a:t>
            </a:r>
            <a:r>
              <a:rPr lang="ru-RU" sz="2400" dirty="0" smtClean="0">
                <a:solidFill>
                  <a:schemeClr val="bg1"/>
                </a:solidFill>
                <a:latin typeface="Times New Roman" pitchFamily="18" charset="0"/>
                <a:ea typeface="Calibri" pitchFamily="34" charset="0"/>
                <a:cs typeface="Times New Roman" pitchFamily="18" charset="0"/>
              </a:rPr>
              <a:t>почты </a:t>
            </a:r>
            <a:r>
              <a:rPr lang="ru-RU" sz="2400" dirty="0">
                <a:solidFill>
                  <a:schemeClr val="bg1"/>
                </a:solidFill>
                <a:latin typeface="Times New Roman" pitchFamily="18" charset="0"/>
                <a:ea typeface="Calibri" pitchFamily="34" charset="0"/>
                <a:cs typeface="Times New Roman" pitchFamily="18" charset="0"/>
              </a:rPr>
              <a:t>и возглавляла комсомольскую организацию в селе.</a:t>
            </a:r>
          </a:p>
          <a:p>
            <a:pPr lvl="0" indent="457200" fontAlgn="base">
              <a:spcBef>
                <a:spcPct val="0"/>
              </a:spcBef>
              <a:spcAft>
                <a:spcPct val="0"/>
              </a:spcAft>
            </a:pPr>
            <a:r>
              <a:rPr lang="ru-RU" sz="2400" dirty="0" smtClean="0">
                <a:solidFill>
                  <a:schemeClr val="bg1"/>
                </a:solidFill>
                <a:latin typeface="Times New Roman" pitchFamily="18" charset="0"/>
                <a:ea typeface="Calibri" pitchFamily="34" charset="0"/>
                <a:cs typeface="Times New Roman" pitchFamily="18" charset="0"/>
              </a:rPr>
              <a:t>Молча слушали </a:t>
            </a:r>
            <a:r>
              <a:rPr lang="ru-RU" sz="2400" dirty="0">
                <a:solidFill>
                  <a:schemeClr val="bg1"/>
                </a:solidFill>
                <a:latin typeface="Times New Roman" pitchFamily="18" charset="0"/>
                <a:ea typeface="Calibri" pitchFamily="34" charset="0"/>
                <a:cs typeface="Times New Roman" pitchFamily="18" charset="0"/>
              </a:rPr>
              <a:t>сообщения с войны, с нетерпением ждали писем с треугольниками. Из рук </a:t>
            </a:r>
            <a:r>
              <a:rPr lang="ru-RU" sz="2400" dirty="0" err="1" smtClean="0">
                <a:solidFill>
                  <a:schemeClr val="bg1"/>
                </a:solidFill>
                <a:latin typeface="Times New Roman" pitchFamily="18" charset="0"/>
                <a:ea typeface="Calibri" pitchFamily="34" charset="0"/>
                <a:cs typeface="Times New Roman" pitchFamily="18" charset="0"/>
              </a:rPr>
              <a:t>Сакины</a:t>
            </a:r>
            <a:r>
              <a:rPr lang="ru-RU" sz="2400" dirty="0" smtClean="0">
                <a:solidFill>
                  <a:schemeClr val="bg1"/>
                </a:solidFill>
                <a:latin typeface="Times New Roman" pitchFamily="18" charset="0"/>
                <a:ea typeface="Calibri" pitchFamily="34" charset="0"/>
                <a:cs typeface="Times New Roman" pitchFamily="18" charset="0"/>
              </a:rPr>
              <a:t> </a:t>
            </a:r>
            <a:r>
              <a:rPr lang="ru-RU" sz="2400" dirty="0" err="1" smtClean="0">
                <a:solidFill>
                  <a:schemeClr val="bg1"/>
                </a:solidFill>
                <a:latin typeface="Times New Roman" pitchFamily="18" charset="0"/>
                <a:ea typeface="Calibri" pitchFamily="34" charset="0"/>
                <a:cs typeface="Times New Roman" pitchFamily="18" charset="0"/>
              </a:rPr>
              <a:t>Хайрутдиновны</a:t>
            </a:r>
            <a:r>
              <a:rPr lang="ru-RU" sz="2400" dirty="0" smtClean="0">
                <a:solidFill>
                  <a:schemeClr val="bg1"/>
                </a:solidFill>
                <a:latin typeface="Times New Roman" pitchFamily="18" charset="0"/>
                <a:ea typeface="Calibri" pitchFamily="34" charset="0"/>
                <a:cs typeface="Times New Roman" pitchFamily="18" charset="0"/>
              </a:rPr>
              <a:t> </a:t>
            </a:r>
            <a:r>
              <a:rPr lang="ru-RU" sz="2400" dirty="0">
                <a:solidFill>
                  <a:schemeClr val="bg1"/>
                </a:solidFill>
                <a:latin typeface="Times New Roman" pitchFamily="18" charset="0"/>
                <a:ea typeface="Calibri" pitchFamily="34" charset="0"/>
                <a:cs typeface="Times New Roman" pitchFamily="18" charset="0"/>
              </a:rPr>
              <a:t>прошло много фронтовых писем. Каждую новость, пришедшую с войны, </a:t>
            </a:r>
            <a:r>
              <a:rPr lang="ru-RU" sz="2400" dirty="0" smtClean="0">
                <a:solidFill>
                  <a:schemeClr val="bg1"/>
                </a:solidFill>
                <a:latin typeface="Times New Roman" pitchFamily="18" charset="0"/>
                <a:ea typeface="Calibri" pitchFamily="34" charset="0"/>
                <a:cs typeface="Times New Roman" pitchFamily="18" charset="0"/>
              </a:rPr>
              <a:t>она проводила </a:t>
            </a:r>
            <a:r>
              <a:rPr lang="ru-RU" sz="2400" dirty="0">
                <a:solidFill>
                  <a:schemeClr val="bg1"/>
                </a:solidFill>
                <a:latin typeface="Times New Roman" pitchFamily="18" charset="0"/>
                <a:ea typeface="Calibri" pitchFamily="34" charset="0"/>
                <a:cs typeface="Times New Roman" pitchFamily="18" charset="0"/>
              </a:rPr>
              <a:t>через свое сердце. Узнав из газеты о подвиге и трагической гибели Зои Космодемьянской, не выдержав, она тоже ушла в</a:t>
            </a:r>
            <a:r>
              <a:rPr lang="ru-RU" sz="2400" dirty="0" smtClean="0">
                <a:solidFill>
                  <a:schemeClr val="bg1"/>
                </a:solidFill>
                <a:latin typeface="Times New Roman" pitchFamily="18" charset="0"/>
                <a:ea typeface="Calibri" pitchFamily="34" charset="0"/>
                <a:cs typeface="Times New Roman" pitchFamily="18" charset="0"/>
              </a:rPr>
              <a:t> армию. Написала </a:t>
            </a:r>
            <a:r>
              <a:rPr lang="ru-RU" sz="2400" dirty="0">
                <a:solidFill>
                  <a:schemeClr val="bg1"/>
                </a:solidFill>
                <a:latin typeface="Times New Roman" pitchFamily="18" charset="0"/>
                <a:ea typeface="Calibri" pitchFamily="34" charset="0"/>
                <a:cs typeface="Times New Roman" pitchFamily="18" charset="0"/>
              </a:rPr>
              <a:t>заявление в комиссариат с просьбой направить </a:t>
            </a:r>
            <a:r>
              <a:rPr lang="ru-RU" sz="2400" dirty="0" smtClean="0">
                <a:solidFill>
                  <a:schemeClr val="bg1"/>
                </a:solidFill>
                <a:latin typeface="Times New Roman" pitchFamily="18" charset="0"/>
                <a:ea typeface="Calibri" pitchFamily="34" charset="0"/>
                <a:cs typeface="Times New Roman" pitchFamily="18" charset="0"/>
              </a:rPr>
              <a:t>ее </a:t>
            </a:r>
            <a:r>
              <a:rPr lang="ru-RU" sz="2400" dirty="0">
                <a:solidFill>
                  <a:schemeClr val="bg1"/>
                </a:solidFill>
                <a:latin typeface="Times New Roman" pitchFamily="18" charset="0"/>
                <a:ea typeface="Calibri" pitchFamily="34" charset="0"/>
                <a:cs typeface="Times New Roman" pitchFamily="18" charset="0"/>
              </a:rPr>
              <a:t>на войну. Вечером той же ночи домой приходит повестка.</a:t>
            </a:r>
          </a:p>
          <a:p>
            <a:pPr lvl="0" indent="457200" fontAlgn="base">
              <a:spcBef>
                <a:spcPct val="0"/>
              </a:spcBef>
              <a:spcAft>
                <a:spcPct val="0"/>
              </a:spcAft>
            </a:pPr>
            <a:r>
              <a:rPr lang="ru-RU" sz="2400" dirty="0">
                <a:solidFill>
                  <a:schemeClr val="bg1"/>
                </a:solidFill>
                <a:latin typeface="Times New Roman" pitchFamily="18" charset="0"/>
                <a:ea typeface="Calibri" pitchFamily="34" charset="0"/>
                <a:cs typeface="Times New Roman" pitchFamily="18" charset="0"/>
              </a:rPr>
              <a:t>На станции Ютазы отец </a:t>
            </a:r>
            <a:r>
              <a:rPr lang="ru-RU" sz="2400" dirty="0" err="1">
                <a:solidFill>
                  <a:schemeClr val="bg1"/>
                </a:solidFill>
                <a:latin typeface="Times New Roman" pitchFamily="18" charset="0"/>
                <a:ea typeface="Calibri" pitchFamily="34" charset="0"/>
                <a:cs typeface="Times New Roman" pitchFamily="18" charset="0"/>
              </a:rPr>
              <a:t>Хайрутдин</a:t>
            </a:r>
            <a:r>
              <a:rPr lang="ru-RU" sz="2400" dirty="0">
                <a:solidFill>
                  <a:schemeClr val="bg1"/>
                </a:solidFill>
                <a:latin typeface="Times New Roman" pitchFamily="18" charset="0"/>
                <a:ea typeface="Calibri" pitchFamily="34" charset="0"/>
                <a:cs typeface="Times New Roman" pitchFamily="18" charset="0"/>
              </a:rPr>
              <a:t> </a:t>
            </a:r>
            <a:r>
              <a:rPr lang="ru-RU" sz="2400" dirty="0" err="1">
                <a:solidFill>
                  <a:schemeClr val="bg1"/>
                </a:solidFill>
                <a:latin typeface="Times New Roman" pitchFamily="18" charset="0"/>
                <a:ea typeface="Calibri" pitchFamily="34" charset="0"/>
                <a:cs typeface="Times New Roman" pitchFamily="18" charset="0"/>
              </a:rPr>
              <a:t>Джалилович</a:t>
            </a:r>
            <a:r>
              <a:rPr lang="ru-RU" sz="2400" dirty="0">
                <a:solidFill>
                  <a:schemeClr val="bg1"/>
                </a:solidFill>
                <a:latin typeface="Times New Roman" pitchFamily="18" charset="0"/>
                <a:ea typeface="Calibri" pitchFamily="34" charset="0"/>
                <a:cs typeface="Times New Roman" pitchFamily="18" charset="0"/>
              </a:rPr>
              <a:t> долго махал рукой вслед за уходящим поездом, не решаясь увидеть свою любимую дочь живой и здоровой.</a:t>
            </a:r>
          </a:p>
          <a:p>
            <a:pPr lvl="0" indent="457200" fontAlgn="base">
              <a:spcBef>
                <a:spcPct val="0"/>
              </a:spcBef>
              <a:spcAft>
                <a:spcPct val="0"/>
              </a:spcAft>
            </a:pPr>
            <a:r>
              <a:rPr lang="ru-RU" sz="2400" dirty="0">
                <a:solidFill>
                  <a:schemeClr val="bg1"/>
                </a:solidFill>
                <a:latin typeface="Times New Roman" pitchFamily="18" charset="0"/>
                <a:ea typeface="Calibri" pitchFamily="34" charset="0"/>
                <a:cs typeface="Times New Roman" pitchFamily="18" charset="0"/>
              </a:rPr>
              <a:t>Приехав в Казань, </a:t>
            </a:r>
            <a:r>
              <a:rPr lang="ru-RU" sz="2400" dirty="0" err="1">
                <a:solidFill>
                  <a:schemeClr val="bg1"/>
                </a:solidFill>
                <a:latin typeface="Times New Roman" pitchFamily="18" charset="0"/>
                <a:ea typeface="Calibri" pitchFamily="34" charset="0"/>
                <a:cs typeface="Times New Roman" pitchFamily="18" charset="0"/>
              </a:rPr>
              <a:t>Сакину</a:t>
            </a:r>
            <a:r>
              <a:rPr lang="ru-RU" sz="2400" dirty="0">
                <a:solidFill>
                  <a:schemeClr val="bg1"/>
                </a:solidFill>
                <a:latin typeface="Times New Roman" pitchFamily="18" charset="0"/>
                <a:ea typeface="Calibri" pitchFamily="34" charset="0"/>
                <a:cs typeface="Times New Roman" pitchFamily="18" charset="0"/>
              </a:rPr>
              <a:t> </a:t>
            </a:r>
            <a:r>
              <a:rPr lang="ru-RU" sz="2400" dirty="0" err="1">
                <a:solidFill>
                  <a:schemeClr val="bg1"/>
                </a:solidFill>
                <a:latin typeface="Times New Roman" pitchFamily="18" charset="0"/>
                <a:ea typeface="Calibri" pitchFamily="34" charset="0"/>
                <a:cs typeface="Times New Roman" pitchFamily="18" charset="0"/>
              </a:rPr>
              <a:t>Хайрутдиновну</a:t>
            </a:r>
            <a:r>
              <a:rPr lang="ru-RU" sz="2400" dirty="0">
                <a:solidFill>
                  <a:schemeClr val="bg1"/>
                </a:solidFill>
                <a:latin typeface="Times New Roman" pitchFamily="18" charset="0"/>
                <a:ea typeface="Calibri" pitchFamily="34" charset="0"/>
                <a:cs typeface="Times New Roman" pitchFamily="18" charset="0"/>
              </a:rPr>
              <a:t> вместе с другими девочками учат быть зенитчицами.</a:t>
            </a:r>
            <a:r>
              <a:rPr kumimoji="0" lang="tt-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tt-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Эмиль\Desktop\фото3.jpg"/>
          <p:cNvPicPr>
            <a:picLocks noChangeAspect="1" noChangeArrowheads="1"/>
          </p:cNvPicPr>
          <p:nvPr/>
        </p:nvPicPr>
        <p:blipFill>
          <a:blip r:embed="rId2" cstate="print"/>
          <a:srcRect/>
          <a:stretch>
            <a:fillRect/>
          </a:stretch>
        </p:blipFill>
        <p:spPr bwMode="auto">
          <a:xfrm>
            <a:off x="0" y="285728"/>
            <a:ext cx="9144000" cy="6261199"/>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10536</TotalTime>
  <Words>642</Words>
  <Application>Microsoft Office PowerPoint</Application>
  <PresentationFormat>Экран (4:3)</PresentationFormat>
  <Paragraphs>40</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  Муниципальное бюджетное общеобразовательное учреждение «Средняя общеобразовательная школа №2  с углубленным изучением отдельных предметов» Бавлинского муниципального района Республики Татарстан  </vt:lpstr>
      <vt:lpstr>Цели работы:</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Emil</dc:creator>
  <cp:lastModifiedBy>Айсылу</cp:lastModifiedBy>
  <cp:revision>36</cp:revision>
  <dcterms:created xsi:type="dcterms:W3CDTF">2016-02-10T11:20:36Z</dcterms:created>
  <dcterms:modified xsi:type="dcterms:W3CDTF">2023-02-01T08:45:12Z</dcterms:modified>
</cp:coreProperties>
</file>