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0"/>
  </p:notesMasterIdLst>
  <p:sldIdLst>
    <p:sldId id="257" r:id="rId2"/>
    <p:sldId id="258" r:id="rId3"/>
    <p:sldId id="321" r:id="rId4"/>
    <p:sldId id="259" r:id="rId5"/>
    <p:sldId id="262" r:id="rId6"/>
    <p:sldId id="313" r:id="rId7"/>
    <p:sldId id="314" r:id="rId8"/>
    <p:sldId id="315" r:id="rId9"/>
    <p:sldId id="331" r:id="rId10"/>
    <p:sldId id="263" r:id="rId11"/>
    <p:sldId id="264" r:id="rId12"/>
    <p:sldId id="323" r:id="rId13"/>
    <p:sldId id="32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96" r:id="rId29"/>
    <p:sldId id="303" r:id="rId30"/>
    <p:sldId id="299" r:id="rId31"/>
    <p:sldId id="302" r:id="rId32"/>
    <p:sldId id="300" r:id="rId33"/>
    <p:sldId id="304" r:id="rId34"/>
    <p:sldId id="301" r:id="rId35"/>
    <p:sldId id="305" r:id="rId36"/>
    <p:sldId id="322" r:id="rId37"/>
    <p:sldId id="283" r:id="rId38"/>
    <p:sldId id="294" r:id="rId39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36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9584F-6F48-42CA-BBF6-B104CB636C42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77BAB-69C5-41BF-AA8C-18970E8F8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7BAB-69C5-41BF-AA8C-18970E8F8BB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7BAB-69C5-41BF-AA8C-18970E8F8BB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7BAB-69C5-41BF-AA8C-18970E8F8BBA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86;&#1074;&#1072;&#1103;%20&#1087;&#1072;&#1087;&#1082;&#1072;\&#1052;&#1091;&#1089;&#1072;%20&#1044;&#1078;&#1072;&#1083;&#1080;&#1083;&#1100;%20-%20&#1042;&#1072;&#1088;&#1074;&#1072;&#1088;&#1089;&#1090;&#1074;&#1086;%20(&#1090;&#1077;&#1082;&#1089;&#1090;%20&#1095;&#1080;&#1090;&#1072;&#1083;_%20Lupin)%20(256%20%20kbps)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86;&#1074;&#1072;&#1103;%20&#1087;&#1072;&#1087;&#1082;&#1072;\&#1042;&#1080;&#1090;&#1072;&#1083;&#1080;&#1081;%20&#1047;&#1072;&#1082;&#1088;&#1091;&#1090;&#1082;&#1080;&#1085;%20-%201.%20&#1052;&#1072;&#1090;&#1077;&#1088;&#1100;%20&#1063;&#1077;&#1083;&#1086;&#1074;&#1077;&#1095;&#1077;&#1089;&#1082;&#1072;&#1103;_(EEMUSIC.ru).mp3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ok.ru/video/30830749554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pearls.ru/author/851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pearl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86;&#1074;&#1072;&#1103;%20&#1087;&#1072;&#1087;&#1082;&#1072;\Lyubje_-_Kombat_48655180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3;&#1086;&#1074;&#1072;&#1103;%20&#1087;&#1072;&#1087;&#1082;&#1072;\iosif-kobzon-poklonimsya-velikim-tem-godam_(tetamix.org)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 Татарстан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VII Республиканский открытый конкурс творческих работ</a:t>
            </a:r>
            <a:endParaRPr lang="ru-RU" dirty="0" smtClean="0"/>
          </a:p>
          <a:p>
            <a:pPr algn="ctr"/>
            <a:r>
              <a:rPr lang="ru-RU" b="1" dirty="0" smtClean="0"/>
              <a:t>«Мы победили!»</a:t>
            </a:r>
            <a:endParaRPr lang="ru-RU" dirty="0" smtClean="0"/>
          </a:p>
          <a:p>
            <a:pPr algn="ctr"/>
            <a:r>
              <a:rPr lang="ru-RU" dirty="0" smtClean="0"/>
              <a:t>номинация</a:t>
            </a:r>
            <a:r>
              <a:rPr lang="ru-RU" b="1" dirty="0" smtClean="0"/>
              <a:t> «Мы в той войне победили...» (методическая)</a:t>
            </a:r>
            <a:r>
              <a:rPr lang="ru-RU" dirty="0" smtClean="0"/>
              <a:t> -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Методическая разработка внеклассного мероприятия для 9-11кл</a:t>
            </a:r>
          </a:p>
          <a:p>
            <a:pPr algn="ctr"/>
            <a:r>
              <a:rPr lang="ru-RU" dirty="0" smtClean="0"/>
              <a:t> «Война и право»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Подготовила: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  <a:t>Белякова Лариса Николаевна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  <a:t>учитель истории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  <a:t>2026 г.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Электронное учебное издание С</a:t>
            </a:r>
            <a:r>
              <a:rPr lang="en-US" sz="1600" b="1" u="sng" dirty="0" smtClean="0"/>
              <a:t>D</a:t>
            </a:r>
            <a:r>
              <a:rPr lang="ru-RU" sz="1600" b="1" u="sng" dirty="0" smtClean="0"/>
              <a:t>« От Кремля до рейхстага» </a:t>
            </a:r>
            <a:r>
              <a:rPr lang="ru-RU" sz="1600" b="1" dirty="0" smtClean="0"/>
              <a:t>- разделы: Радость со слезами на глазах», «</a:t>
            </a:r>
            <a:r>
              <a:rPr lang="ru-RU" sz="1600" b="1" dirty="0" err="1" smtClean="0"/>
              <a:t>Фашисткий</a:t>
            </a:r>
            <a:r>
              <a:rPr lang="ru-RU" sz="1600" b="1" dirty="0" smtClean="0"/>
              <a:t> новый порядок»,  « Об этом не говорилось»</a:t>
            </a:r>
            <a:endParaRPr lang="ru-RU" sz="1600" b="1" dirty="0"/>
          </a:p>
        </p:txBody>
      </p:sp>
      <p:pic>
        <p:nvPicPr>
          <p:cNvPr id="69635" name="Picture 3" descr="https://library.omgpu.ru/sites/default/files/cover/%D1%81%D0%BA%D0%B0%D0%BD%D0%B8%D1%80%D0%BE%D0%B2%D0%B0%D0%BD%D0%B8%D0%B5001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744416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126876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Мультимедийное</a:t>
            </a:r>
            <a:r>
              <a:rPr lang="ru-RU" dirty="0" smtClean="0"/>
              <a:t> издание "От Кремля до Рейхстага : 1941-1945 [Электронный ресурс]. - Москва : РМЦ, 2000. - CD." содержит 31 тематический раздел, каждый из которых позволяет углубиться в тот или иной эпизод Великой Отечественной войны</a:t>
            </a:r>
          </a:p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lang="ru-RU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прослушивание «От кремля до рейхстага» - слайд Радость со слезами на глазах» (1-9) до слов 27 млн.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0233" t="11905" r="3984" b="38095"/>
          <a:stretch>
            <a:fillRect/>
          </a:stretch>
        </p:blipFill>
        <p:spPr bwMode="auto">
          <a:xfrm>
            <a:off x="4427984" y="1268760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-2440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sz="16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2.Чтение подготовленных сообщений  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206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– от Москвы до Берлина – 2600 км. Так мало, правда? Это, если поездом,  то менее 2 суток; самолётом – 3 часа;  пробежками и по-пластунски – 4 года; 4 года 1418 дней , 34 тысячи часов и… 27 миллионов погибших советских  людей.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миллионов на 2,5 тысячи километров – это значит: 10тысяч 800 убитых на километр, 22 человека на каждые 2 метра земли.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миллионов погибших в соотношении ко всему населению тех  лет – это значит – каждый 6-ой житель погиб во время войны.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27 миллионов погибших... А сколько это не родившихся детей! А сколько осталось вдов и сирот!  Каким счётом измерить человеческое горе?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Что вы почувствовали, услышав эти цифры и факты? О чём они говорят?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протяжении  всей жизни человеку приходится встречаться с нормами морали и делать свой выбор. В обычной жизни человек может показать себя с выгодной стороны – лицемерить, скрыть плохое отношение к другим под маской добра. Но есть такие ситуации, когда это невозможно, и человек делает свой выбор. Такой критической ситуацией является война. Она не щадит ни тех, кто воюет, ни тех, кто находится в стороне от военных действий.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5104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Плутарх</a:t>
            </a:r>
            <a:r>
              <a:rPr lang="ru-RU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«Война – это зло. Её ведут с помощью больших несправедливостей и насилия, но для честных людей и на войне существуют некоторые законы. Нельзя гнаться за победой, если выгоды, которые она даёт, будут приобретены путём низости и преступления».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/>
              <a:t>«КОГДА ГРЕМИТ</a:t>
            </a:r>
            <a:r>
              <a:rPr lang="ru-RU" sz="2400" b="1" dirty="0" smtClean="0">
                <a:solidFill>
                  <a:srgbClr val="FF0000"/>
                </a:solidFill>
              </a:rPr>
              <a:t>………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……</a:t>
            </a:r>
            <a:r>
              <a:rPr lang="ru-RU" sz="2400" b="1" dirty="0" smtClean="0"/>
              <a:t>МОЛЧАТ»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/>
              <a:t>(___________)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8958" y="548680"/>
            <a:ext cx="444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</a:t>
            </a:r>
            <a:r>
              <a:rPr lang="ru-RU" sz="20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«Война» </a:t>
            </a:r>
          </a:p>
        </p:txBody>
      </p:sp>
      <p:pic>
        <p:nvPicPr>
          <p:cNvPr id="3" name="Picture 2" descr="https://ds03.infourok.ru/uploads/ex/057d/000410a4-07ebf0cc/2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248472" cy="4824536"/>
          </a:xfrm>
          <a:prstGeom prst="rect">
            <a:avLst/>
          </a:prstGeom>
          <a:noFill/>
        </p:spPr>
      </p:pic>
      <p:pic>
        <p:nvPicPr>
          <p:cNvPr id="4" name="Picture 2" descr="C:\Users\User\Desktop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176464" cy="470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img0.jpg"/>
          <p:cNvPicPr>
            <a:picLocks noChangeAspect="1" noChangeArrowheads="1"/>
          </p:cNvPicPr>
          <p:nvPr/>
        </p:nvPicPr>
        <p:blipFill>
          <a:blip r:embed="rId2" cstate="print"/>
          <a:srcRect l="5752" t="7669" r="2222" b="6697"/>
          <a:stretch>
            <a:fillRect/>
          </a:stretch>
        </p:blipFill>
        <p:spPr bwMode="auto">
          <a:xfrm>
            <a:off x="323528" y="1052736"/>
            <a:ext cx="8496944" cy="5472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Существуют ли нормы права, регулирующие отношения между людьми во время военных конфликтов?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467544" y="299595"/>
            <a:ext cx="8352928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1задание: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из приведенных афоризмов наиболее полно отражает сущность МГП?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Легче зажечь одну маленькую свечу, чем клясть темноту.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Конфуций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Мы желаем ограничить неизбежные ужасы войны – этого лютого бедствия, которое грядущие поколения будут рассматривать как безумие.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Дюнан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Старый девиз права войны: «Причини неприятелю весь возможный ущерб» – уступил место новому закону: «Не причиняй неприятелю больший ущерб, чем это требует цель войны».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 Пикте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Теперь, когда мы умеем летать по небу, как птицы, плавать по воде, как рыбы, нам осталось одно – научиться жить на Земле, как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люди.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Шоу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Судьбы цивилизации ставятся в зависимость от решения прежде всего проблем духовного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характера.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Д. Сахаров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е) Благородно – сражаться и, если нужно, умереть за свое отечество. Не менее благородно и честно – проявить гуманность и сострадание к поверженному противнику или к застигнутому сражением гражданскому лицу. Право войны показывает, как это должно быть сделано.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Робертс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ж) Война – незаживающая рана, которую получил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мир.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Б. Пристли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Все на войне противоречит понятию гуманности, и все в ней взывает к сохранению гуманности. Задача и смысл норм права войны заключается в том, чтобы примирить эти две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крайности.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Рюссбак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95536" y="495429"/>
            <a:ext cx="8136904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Разминка.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Документ, не имеющий обязательной силы, в котором провозглашаются основные принципы.     /Декларация/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Уничтожение отдельных групп населения по расовым, национальным, религиозным, политическим мотивам.   /Геноцид/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Ограничение или лишение прав людей по национальным, религиозным, политическим мотивам.   /Дискриминация/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-Международное соглашение по какому-то специальному вопросу, имеющее обязательную силу для тех членов, которые к нему присоединились.  /Конвенция/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Когда была принята  «Конвенция о правах ребёнка»?      /1989г./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Когда была принята Декларация прав ребёнка?          /1959г./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-Совокупность правовых норм, основанных на принципах гуманности, направленных на защиту жертв и ограничение методов ведения войны.        /МГП/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Международный отличительный знак, защищающий в период вооружённого конфликта культурные ценности и персонал, который охраняет эти ценности.   /Бело-голубой щит, заострённый снизу/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Где содержатся основные положения МГП?          / «Женевские конвенции 1949 года»  и «Дополнительные протоколы» к  ним 1977 года.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Изгнание, высылка из государства как мера наказания  (депортация)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задание. Работа с источником.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Вопрос: Отметьте действия, которые классифицируются в МГП как серьёзные нарушения, используя извлечения из «Женевской конвенции» и «Дополнительных протоколов».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Предписание фюрера германской армии от 16 сентября 1941 года: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«Чтобы в корне задушить недовольство русских и чтобы утвердить авторитет окружных властей, необходимо по первому же поводу применять самые жестокие меры: искуплением за жизнь немецкого солдата должна служить смертная казнь 50 – 100 коммунистов. Способ казни должен увеличить степень устрашающего воздействия. Войска имеют право и обязаны применять в этой войне любые средства без ограничения также  против женщин и детей, если только это способствует успеху…»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 Преднамеренное  убийство, пытки и бесчеловечное обращение , нанесение ущерба здоровью людей, преднамеренное причинение тяжёлых страданий или серьёзного увечья.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95536" y="354617"/>
            <a:ext cx="8352928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стихотворения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М.Джалиля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«Варварство».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Самую большую тяжесть войны вынесла на своих плечах женщина – мать.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Мама, тебе эти строки пишу я,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Тебе посылаю сыновний привет,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Тебя вспоминаю, такую родную,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Такую хорошую,- слов даже нет!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жизнь, за тебя, за родные края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Иду я навстречу свинцовому ветру.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пусть между нами сейчас километры 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здесь, ты со мною, родная моя!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23528" y="3338190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Сама ситуация вооружённого конфликта способствует противоправному поведению её участников: война стимулирует насилие, оно становится привычным. Война обесценивает нравственные ценности; часто человеком руководит страх, ненависть за страдания близких, желание отомстить за погибших товарищей. И в этот момент на первый план выходят нормы морали – правила, рекомендующие человеку, как ему поступить в том или ином случае. Но правил много, и человек должен постоянно обдумывать и выбирать то или иное решение.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же контролирует наш выбор?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такой невидимый, но могущественный и строгий контролёр - наша совесть.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Муса Джалиль - Варварство (текст читал_ Lupin) (256  kbp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94826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95536" y="404524"/>
            <a:ext cx="8352928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задание: вспомнить повесть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Закруткина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В.А. «Матерь человеческая».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«…Эту женщину я не мог, не имел права забыть.  Нелёгкая её жизнь, чистая душа, характер глубокий и добрый, наконец, то, как в полном одиночестве пережила она те страдания, страшные месяцы, которые стали для неё великим испытанием»,- так начинается повесть. Мы сегодня лишь приоткроем и вспомним отдельные страницы.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О чём же рассказывается в повести с таким торжественным названием?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Какое историческое событие описывает автор?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Ответы:1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Писатель создаёт исключительную ситуацию: во время Великой Отечественной войны каратели дотла сжигают хутор. Одних жителей убивают, других – угоняют в неволю. На пепелище остаётся одна Мария, мужа и сына которой повесили.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«Я не смогу жить,- давясь слезами, шептала Мария,-  Я не хочу жить. Разве можно так жить?!»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И всё же она находит в себе силы жить. Поселившись в погребе на родном пепелище, Мария с большим трудом устраивает свой скудный быт. Из тряпья шьёт одежду. К ней приплелись 2 собаки, 4 коровы, 3 лошади,-  и стало оттаивать измученное горем сердце. Однако новое испытание ждало Марию, вернувшуюся в сожжённую деревню…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95536" y="5517232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b="1" dirty="0" smtClean="0">
                <a:hlinkClick r:id="rId4"/>
              </a:rPr>
              <a:t>Матерь человеческая 1975 г., драматическая история </a:t>
            </a:r>
            <a:r>
              <a:rPr lang="ru-RU" b="1" dirty="0" err="1" smtClean="0">
                <a:hlinkClick r:id="rId4"/>
              </a:rPr>
              <a:t>ok.ru</a:t>
            </a:r>
            <a:r>
              <a:rPr lang="ru-RU" dirty="0" smtClean="0">
                <a:hlinkClick r:id="rId4"/>
              </a:rPr>
              <a:t>›</a:t>
            </a:r>
            <a:r>
              <a:rPr lang="ru-RU" dirty="0" err="1" smtClean="0">
                <a:hlinkClick r:id="rId4"/>
              </a:rPr>
              <a:t>video</a:t>
            </a:r>
            <a:r>
              <a:rPr lang="ru-RU" dirty="0" smtClean="0">
                <a:hlinkClick r:id="rId4"/>
              </a:rPr>
              <a:t>/308307495549</a:t>
            </a:r>
            <a:endParaRPr lang="ru-RU" dirty="0" smtClean="0"/>
          </a:p>
          <a:p>
            <a:pPr fontAlgn="t"/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Виталий Закруткин - 1. Матерь Человеческая_(EE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95536" y="440377"/>
            <a:ext cx="8424936" cy="39703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Инсценировка.(Отрывок из повести)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«Мария сквозь слёзы осмотрела двор и вспомнила: «Погреб!». Сжимая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руке вилы,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решила: «Буду жить в погребе: он не мог сгореть». Откинула крышку, и отпрянула: на полу погреба сидел живой немец-солдат. Это был мальчик примерно 17  лет. Мария заметила, что немец испугался. Ненависть и горячая слепая злоба захлестнули Марию, сдавили тошнотой. Медленно опускалась она в погреб, останавливаясь на каждой ступеньке: помнила – их было 9. Каждая приближала её к тому, что она должна была совершить во имя высшей справедливости, которая сейчас в её горячечном сознании укладывалась в детские слова: «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Смертию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смерть поправ!» (Убей убийцу!),- казалось ей. Вот и последняя ступенька. Мальчишка шевельнулся, хотел отодвинуться. Мария подняла вилы, слегка отвернулась, чтобы не видеть то страшное, что должна была сделать, и в это мгновение услышала крик, который показался ей громом: «Мама!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Ма-а-ма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!» Это слово заставило содрогнуться от нестерпимой боли».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-Какие чувства испытала Мария, увидев раненого немца в погребе?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Какое решение она принимает?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Что остановило её? Почему?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 чём говорит название?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 9 ступенек приближали к моральному падению, но они же её и возвысили.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23528" y="4936054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из текста: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«Она посидела немного. Вытерла слёзы, подумала о том, что жизнь берёт своё, что ей надо жить».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Задание: Проведите параллели между текстом произведения и текстом «Конвенции».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 Война – это страшная катастрофа, которая несёт смерть. Но даже во время войны человек может побороть в себе желание отомстить и оказать помощь безоружному, страдающему человеку, который больше не представляет реальной угрозы.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22387"/>
            <a:ext cx="8496944" cy="6694140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проследить, как выполнялись и нарушались нормы МГП в период Великой Отечественной Войны,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оказать значение борьбы за мир в современных условиях, сформировать представление о патриотическом долге гражданина РФ.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УУД: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 формировать учебную проблему; составлять план последовательности действий; осуществлять расширенный поиск информации; анализировать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примерах (сюжетов, рассказов, ситуации) выполнение и нарушение норм  МГП в ходе Великой Отечественной войны и дать учащимся возможность поразмышлять над решением конкретных вопросов, связанных с выбором модели в ситуации вооружённого конфликта; формирование умения рассуждать, оперировать знаниями по конкретной тематике, высказывать свои мысли;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патриотических чувств,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личностных качеств (сопереживание,  уважение к человеку, осознание ценности жизни, милосердие).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проведения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поэтапная групповая игра.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611560" y="900481"/>
            <a:ext cx="8136904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задание  Работа с компьютером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разделы :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новый порядок», « Об этом не говорилось»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Задание: найдите слайды в которых отображено нарушение и выполнение норм МГП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фашисткий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новый порядок -№ 20, 37, 40-43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этом не говорилось -№1-9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Найдите слайды, показывающие применение женский труд, детей.   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по разделам : Идеология нацизма-«Малолетки узника (видео),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Фашисткий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концлагерь( видео).Советский строй- народ и власть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ГУЛАГ, « отправка заключенных в Соловецкий  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монастврь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«И женщины строили канал»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67544" y="538271"/>
            <a:ext cx="7920880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5задание.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Ситуации.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1 группа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Сосед военврача .Прав ли был мой сосед?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Сосед был врачом в госпитале. А тут он мне такое рассказал! Однажды к ним в госпиталь доставили двух тяжелораненых пленных. Главврач, потерявший на этой войне близкого человека, сначала наотрез отказывался размещать их. Сопровождавшему раненых долго пришлось убеждать его. Наконец, их поместили в палате и стали готовить к операции. И мой сосед им делал операции, как будто под скальпелем были наши раненые: несколько часов не отходил от хирургического стола, с ним от перенапряжения случился даже сердечный приступ. А потом медсестрам и санитаркам выговаривал за недостаточный послеоперационный уход за теми, кого оперировал. Мол, сначала надо им перевязки сделать, лекарства дать, обезболивающие, потому что они после тяжелой операции, а потом уже тем, кто получше себя чувствует, то есть, надо понимать, нашим. Выслушал я его и даже здороваться с ним перестал. У меня никак в голове не укладывается – как он мог так поступить: шли жестокие бои, мы теряли наших бойцов, а он спасал жизнь солдатам противника.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23528" y="260648"/>
            <a:ext cx="8424936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Бывший военнопленный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считать то, с чем я столкнулся, нормальным обращением с военнопленными в период военных действий? Может ли оно  быть иным, менее жестоким?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плен нас взяли троих. Пока переправляли в лагерь, сильно били. Сжав зубы, мы сносили все. В памяти была жива картина, когда в упор расстреляли двоих из нашего взвода, хотя те уже бросили оружие и подняли вверх руки. Потери противника в последнем бою были немалые, и они мстили за своих.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допросе меня опять били. Когда я терял сознание, обливали холодной водой, снова задавали вопросы и снова били, потому что я не мог сообщить им то, что они хотели узнать о наших потерях, расположении интересующих их объектов.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Совершенно неожиданно в лагере я столкнулся с еще одним несчастьем. По каким-то неизвестным причинам я вдруг не понравился лагерному повару. Возможно, ему не нравилась моя внешность или я напоминал ему того, кого он терпеть не мог. И теперь он сполна отыгрывался на мне. Когда нас приводили в столовую, где запах еды сводил голодного человека с ума, то он выбегал из-за своей стойки, и в тот момент, когда я намеревался поднести ложку с мутной похлебкой ко рту, намеренно опрокидывал миску. Выражение лица его было всегда свирепым, и он что-то угрожающе бормотал на своем языке. Похлебка текла по дощатому столу и моей одежде. Я оставался без еды. А конвоиры, смеясь, еще больше подзуживали повара. Чтобы не доставлять ему удовольствия, я перестал ходить в столовую и приготовил себя к смерти от голода.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самым моим освобождением комендант лагеря объявил набор добровольцев для разминирования близлежащего шоссе. Добровольцам обещали улучшить питание, выдать новые комплекты одежды и обуви. Во время разминирования четверо из них погибли. На следующий день добровольцев уже не было, и тогда комендант лагеря, угрожая физическими наказаниями, заставил участвовать в разминировании пятерых военнопленных. Среди них был и 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39552" y="1036521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Другой бывший военнопленный.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Будучи в плену, я впервые увидел делегатов Международного Комитета Красного Креста. Руководство лагеря предоставило им возможность осмотреть лагерные помещения, непосредственно встретиться с военнопленными. При встрече меня особенно обрадовало, что появилась возможность послать весточку семье на бланке Красного Креста. Беседа между нами велась без свидетелей, и поэтому я мог быть предельно откровенен. Они проявили подлинное внимание к моему рассказу о существующих материальных и психологических условиях содержания военнопленных. Однако не скрою, что кое-что в их работе осталось для меня непонятным. Например, когда я попытался обсуждать с ними вопрос широкого освещения в СМИ таких проблем, как наше скверное питание, рукоприкладство одного из охранников по отношению к пленным, то понял, что, скорее всего, широкая общественность про это не узнает.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делегаты МККК, которые, как мне показалось, искренне хотели помочь военнопленным, не выразили готовности обсуждать эти вопросы в СМИ?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95536" y="481339"/>
            <a:ext cx="8424936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группа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Девушка 16 лет из зоны оккупации.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оккупированной территории я познала всю тяжесть присутствия чужих войск. У меня не стало своего дома. Многие знакомые тоже остались без жилья и имущества: кого-то выгнали, чтобы разместить солдат, чьи-то дома сожгли, подозревая их обитателей в содействии нашим войскам или в уклонении от службы в их армии, у кого-то отобрали вещи, представляющие хоть какую-то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ценность.Оккупанты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 пытались подчеркнуть дистанцию между ними и нами, свое превосходство. Угрожали и унижали. Они смеялись над тем, как обставлены наши дома, как мы одеваемся, как говорим, нарочно коверкали слова из нашего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языка.Им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 не хватало рабочих рук: рук, которые бы их обстирывали, накрывали на стол, строили укрепления. Моя должность посудомойки в столовой для офицерского состава их армии позволяла мне не умереть с голоду, как умерли некоторые пожилые люди, у которых не было средств к существованию. Два моих бывших одноклассника по специальному распоряжению оккупационных властей работали на нефтеперегонном заводе, где производилось топливо для их военной техники. Троих вообще насильно увезли в другую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страну.В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назидание другим новые власти устраивали массовые расправы. Каждый из нас чувствовал себя в постоянной опасности.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Существуют ли какие-нибудь правила общения с мирными жителями на оккупированной территории?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если эти правила есть, пусть они прозвучат сегодня здесь еще раз... Может быть, это напоминание защитит кого-нибудь от произвола в ситуации, подобной .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39552" y="710117"/>
            <a:ext cx="7920880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4.Женщина, получившая послание МККК. Так случилось, что я, моя дочь и 4-летний внук пытались уехать из нашего города, который мог оказаться в зоне военных действий. В толпе мы потеряли друг друга. После долгих скитаний я вернулась в город. Наш дом был сильно разрушен, и мне пришлось поселиться у своей знакомой. Живы ли дочь и внук? Что с ними? Где они? Уже и не надеялась узнать – ни почта, ни телефон не работают, обратиться не к кому. Война обошлась со мной жестоко: каждый день моей жизни наполнен нестерпимой тревогой за них, и это длится уже год. Неизвестность извела меня. А вчера вдруг пришла девушка (на кофточке у нее был маленький значок с изображением красного креста на белом поле) и протянула мне, на первый взгляд, странный бланк-письмо (описывает бланк МККК). На первом листе внизу, после слова «Получатель», были верно указаны моя фамилия, имя, отчество, дата и место рождения. А вот адрес... Адрес был довоенный, адрес разрушенного дома. Но ниже после слова «или» были написаны еще два адреса, по-видимому, кто-то подсказал дочери, что меня надо искать в нескольких местах. И третий адрес был адресом моей знакомой. Письмо все-таки нашло меня! Слезы застилали мне глаза, когда я читала строки письма, написанные рукой дочери. А увидев в конце письма неумелые рисунки внука (он еще букв не знает, но тоже хотел мне что-то сообщить, как мог), я не смогла сдержаться и расплакалась от радости. Я очень благодарна людям, которые помогли мне узнать о дочери и маленьком внуке.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эти помощники? Каким образом им удалось восстановить мою связь с семьей?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51520" y="240633"/>
            <a:ext cx="864096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Сценка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Объявление по радио: «Внимание, над городом ожидаются ночные налеты авиации противника».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Разговор между членами семьи.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7 лет: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«Я боюсь! Я сегодня всю ночь не засну. Вдруг они будут стрелять по нашему дому, тогда мы все погибнем. Пойдемте к тете К. Она живет в таком большом доме, его трудно разрушить».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«Не бойся, сколько мы уже пережили налетов, а остались целы. Обойдется и на этот раз. До тети К. и до укрытия идти далеко, а я сегодня очень плохо себя чувствую. Ноги сильно болят. Останемся все дома».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Дедушка: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«Действительно, не надо никуда идти. Крутом жилые дома да общественные здания. А авиация работает по другим целям. Что им наш дом? А потом можно на крыше расстелить две белые простыни и нарисо­вать на них красный крест. Тогда совсем не о чем беспокоиться».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«Нечего и красный крест рисовать, в двух кварталах городская больница и госпиталь... Там все, что нужно, обозначено».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Девушка 14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«Обязательно надо идти в укрытие, потому что рядом вокзал, крупный железнодорожный узел».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«Надо идти не в укрытие, а на наш завод. Он выполняет важный военный заказ, и его хорошо защищают от налетов. До него и бабушке ближе, чем до укрытия».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7 лет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«Давайте на завод! Интересно посмотреть, как их самолеты сбивать будут. Деда, а ты еще и свое охотничье ружье возьми».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Дедушка: «Вот молодец, внучек. Правильно подсказал, так и надо сделать».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Решите, исходя из норм международного гуманитарного права, кто прав и кто не прав в этом разговоре. Почему? Как надо поступить?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539552" y="2571336"/>
            <a:ext cx="7920880" cy="189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группа – «Отношение к военнопленным»;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группа – «Гражданское население»;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группа – «Раненные на поле боя противники»;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 группа – «Раненые и потерпевшие кораблекрушение из состава вооруженных сил противника на море».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7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Используя картинки, определите, что они означают, и подпишите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AutoShape 5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87" name="Рисунок 22" descr="87ac9f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192688"/>
          </a:xfrm>
          <a:prstGeom prst="rect">
            <a:avLst/>
          </a:prstGeom>
          <a:noFill/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0" y="69349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3101459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0" y="46540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0" y="71913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78083" y="3244334"/>
            <a:ext cx="238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ВОЕННОПЛЕННЫЕ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9" descr="6e0963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404664"/>
            <a:ext cx="8461448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149" r="4237"/>
          <a:stretch>
            <a:fillRect/>
          </a:stretch>
        </p:blipFill>
        <p:spPr bwMode="auto">
          <a:xfrm>
            <a:off x="323528" y="404664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149" r="5085"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 descr="3772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6624736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31972" y="3244334"/>
            <a:ext cx="3480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ГРАЖДАНСКОЕ НАСЕЛЕНИЕ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2" descr="8e2d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6" descr="fcbabb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88424" cy="58326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56992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РАНЕННЫЕ НА ПОЛЕ БОЯ ПРОТИВНИКИ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3" descr="bf60b8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3690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8" descr="9595d5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7200"/>
            <a:ext cx="8280920" cy="58521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06896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РАНЕНЫЕ И ПОТЕРПЕВШИЕ КОРАБЛЕКРУШЕНИЕ  ИЗ СОСТАВА ВООРУЖЕННЫЙ СИЛ ПРОТИВНИКА НА МОРЕ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2" descr="eb88b95a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Твори добро </a:t>
            </a:r>
            <a:r>
              <a:rPr lang="ru-RU" b="1" dirty="0" smtClean="0"/>
              <a:t>—</a:t>
            </a:r>
            <a:br>
              <a:rPr lang="ru-RU" b="1" dirty="0" smtClean="0"/>
            </a:br>
            <a:r>
              <a:rPr lang="ru-RU" b="1" dirty="0" smtClean="0"/>
              <a:t>Нет большей радости.</a:t>
            </a:r>
            <a:br>
              <a:rPr lang="ru-RU" b="1" dirty="0" smtClean="0"/>
            </a:br>
            <a:r>
              <a:rPr lang="ru-RU" b="1" dirty="0" smtClean="0"/>
              <a:t>И жизнью жертвуй,</a:t>
            </a:r>
            <a:br>
              <a:rPr lang="ru-RU" b="1" dirty="0" smtClean="0"/>
            </a:br>
            <a:r>
              <a:rPr lang="ru-RU" b="1" dirty="0" smtClean="0"/>
              <a:t>И спеши</a:t>
            </a:r>
            <a:br>
              <a:rPr lang="ru-RU" b="1" dirty="0" smtClean="0"/>
            </a:br>
            <a:r>
              <a:rPr lang="ru-RU" b="1" dirty="0" smtClean="0"/>
              <a:t>Не ради славы или сладостей,</a:t>
            </a:r>
            <a:br>
              <a:rPr lang="ru-RU" b="1" dirty="0" smtClean="0"/>
            </a:br>
            <a:r>
              <a:rPr lang="ru-RU" b="1" dirty="0" smtClean="0"/>
              <a:t>А </a:t>
            </a:r>
            <a:r>
              <a:rPr lang="ru-RU" b="1" dirty="0" smtClean="0">
                <a:solidFill>
                  <a:srgbClr val="FF0000"/>
                </a:solidFill>
              </a:rPr>
              <a:t>по велению души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Когда кипишь,</a:t>
            </a:r>
            <a:br>
              <a:rPr lang="ru-RU" b="1" dirty="0" smtClean="0"/>
            </a:br>
            <a:r>
              <a:rPr lang="ru-RU" b="1" dirty="0" smtClean="0"/>
              <a:t>Судьбой униженный,</a:t>
            </a:r>
            <a:br>
              <a:rPr lang="ru-RU" b="1" dirty="0" smtClean="0"/>
            </a:br>
            <a:r>
              <a:rPr lang="ru-RU" b="1" dirty="0" smtClean="0"/>
              <a:t>Ты от бессилья и стыда,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 позволяй </a:t>
            </a:r>
            <a:r>
              <a:rPr lang="ru-RU" b="1" dirty="0" smtClean="0"/>
              <a:t>душе обиженной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Сиюминутного суда.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Постой. Остынь.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Поверь</a:t>
            </a:r>
            <a:r>
              <a:rPr lang="ru-RU" b="1" dirty="0" smtClean="0"/>
              <a:t> — действительно</a:t>
            </a:r>
            <a:br>
              <a:rPr lang="ru-RU" b="1" dirty="0" smtClean="0"/>
            </a:br>
            <a:r>
              <a:rPr lang="ru-RU" b="1" dirty="0" smtClean="0"/>
              <a:t>Все встанет на свои места.</a:t>
            </a:r>
            <a:br>
              <a:rPr lang="ru-RU" b="1" dirty="0" smtClean="0"/>
            </a:br>
            <a:r>
              <a:rPr lang="ru-RU" b="1" dirty="0" smtClean="0"/>
              <a:t>Ты сильный. Сильные не мстительны.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Оружье сильных — доброта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© </a:t>
            </a:r>
            <a:r>
              <a:rPr lang="ru-RU" b="1" dirty="0" smtClean="0">
                <a:hlinkClick r:id="rId3" tooltip="Татьяна Кузовлева"/>
              </a:rPr>
              <a:t>Татьяна </a:t>
            </a:r>
            <a:r>
              <a:rPr lang="ru-RU" b="1" dirty="0" err="1" smtClean="0">
                <a:hlinkClick r:id="rId3" tooltip="Татьяна Кузовлева"/>
              </a:rPr>
              <a:t>Кузовлева</a:t>
            </a:r>
            <a:r>
              <a:rPr lang="ru-RU" b="1" dirty="0" smtClean="0"/>
              <a:t> </a:t>
            </a:r>
            <a:r>
              <a:rPr lang="ru-RU" b="1" baseline="30000" dirty="0" smtClean="0"/>
              <a:t>17</a:t>
            </a:r>
            <a:br>
              <a:rPr lang="ru-RU" b="1" baseline="30000" dirty="0" smtClean="0"/>
            </a:br>
            <a:r>
              <a:rPr lang="ru-RU" b="1" baseline="30000" dirty="0" smtClean="0">
                <a:hlinkClick r:id="rId4"/>
              </a:rPr>
              <a:t>https://www.inpearls.ru/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11560" y="807698"/>
            <a:ext cx="8208912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стихотворения 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Т.Кузовлёвой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«Твори добро».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ключевые слова, словосочетания или предложения, которые раскрывают моральный выбор(на доске):                              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Твори добро по велению души.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позволяй сиюминутного суда.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Постой,Остынь,Поверь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Оружье сильных – доброта!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Когда-то в древности люди придумали такой знак: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 гармонии и борьбы противоположностей.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это значит:      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Чем  &gt; в человеке зла, тем &lt;  добра  и наоборот?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Добро и Зло есть порождение внутреннего, духовного мира человека, значит, борьба  со Злом, преодоление Зла и утверждение добра могут происходить только путём внутренних усилий.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останется «нравственно  мёртвым, пока сам внутренне не воспротивится злу, не попытается преодолеть его в себе» / Соловьёв В. «Совершенное добро»/</a:t>
            </a:r>
          </a:p>
        </p:txBody>
      </p:sp>
      <p:pic>
        <p:nvPicPr>
          <p:cNvPr id="90114" name="Picture 2" descr="C:\Users\User\Desktop\Edinst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060848"/>
            <a:ext cx="2016224" cy="2114914"/>
          </a:xfrm>
          <a:prstGeom prst="rect">
            <a:avLst/>
          </a:prstGeom>
          <a:noFill/>
        </p:spPr>
      </p:pic>
      <p:pic>
        <p:nvPicPr>
          <p:cNvPr id="4" name="Lyubje_-_Kombat_486551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868144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Литература и источники: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Электронное учебное издание С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От Кремля до рейхстага»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М.Джалиль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«Варварство»,1943г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Т.Кузовлёва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Твори добро</a:t>
            </a:r>
            <a:r>
              <a:rPr lang="ru-RU" sz="2400" b="1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Закруткин</a:t>
            </a: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В.А. «Матерь человеческая»,1969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5.Конституция РФ (ст.15), 5.Уголовный кодекс (ст.356)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6.Всеобщая декларация прав человека (1948)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7.Европейская конвенция о правах человека (1950)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8.Международный пакт о гражданских и политических правах (1966) 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9.Женевская конвенция 1949г.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72076"/>
            <a:ext cx="842493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Цицерон: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«Когда гремит оружие – законы молчат».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Плутарх: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«Война – это зло. Её ведут с помощью больших несправедливостей и насилия, но для честных людей и на войне существуют некоторые законы. Нельзя гнаться за победой, если выгоды, которые она даёт, будут приобретены путём низости и преступления».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Самсонов А.М.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«Победа над злейшим врагом – фашизмом – была великим подвигом народов».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Достоевский Ф.М.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«Счастье всего мира не стоит хотя бы одной слезы замученного ребёнка».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Монтескье 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«Международное право, естественно, основывается на таком принципе, согласно которому различные народы должны во время мира делать друг другу как можно больше добра, не нарушать при этом своих истинных интересов».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 римского права: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«Право – это искусство добра и справедливости».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«Конвенция о правах ребёнка» (ст. 3):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 всех действиях в отношении детей первоочередное внимание уделяется наилучшему обеспечению интересов ребёнка».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Демокрит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«В каждой душе должен быть начертан закон: не делай ничего непристойного»;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«Не телесные силы и не деньги делают людей счастливыми, а правота и многосторонняя мудрость».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К.Клаузевиц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«На войне всякая идея человеколюбия – пагубное заблуждение, неясность».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Соловьёв В.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«Совершенное добро, к которому мы должны стремиться, есть добро не для отдельных личностей, а для всего человечества, оно совершенствуется в историческом процессе совершенствования».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056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Высказывания .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Плакаты  (</a:t>
            </a:r>
            <a:r>
              <a:rPr lang="ru-RU" sz="2000" b="1" u="sng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Коллаж,Рисунки</a:t>
            </a:r>
            <a:r>
              <a:rPr lang="ru-RU" sz="20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,)</a:t>
            </a:r>
          </a:p>
          <a:p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«Планета устала от войны»; «На войне – как на войне»; «Война – незаживающая рана, которую получил мир»; «Нет войне!»; «Дети и война»; «Жестокость на войне,  – до какой степени она оправдана?»; </a:t>
            </a:r>
          </a:p>
          <a:p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«Милосердие и гуманность,  - есть ли им место на войне? </a:t>
            </a:r>
          </a:p>
          <a:p>
            <a:r>
              <a:rPr lang="ru-RU" sz="20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 Отрывок из повести </a:t>
            </a:r>
            <a:r>
              <a:rPr lang="ru-RU" sz="2000" b="1" u="sng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Закруткина</a:t>
            </a:r>
            <a:r>
              <a:rPr lang="ru-RU" sz="2000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В.А. «Матерь человеческая</a:t>
            </a:r>
            <a:r>
              <a:rPr lang="ru-RU" b="1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b="1" u="sng" dirty="0"/>
          </a:p>
        </p:txBody>
      </p:sp>
      <p:pic>
        <p:nvPicPr>
          <p:cNvPr id="68610" name="Picture 2" descr="https://ds05.infourok.ru/uploads/ex/0909/000bdc60-a199c236/6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056784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683568" y="225887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https://librebook.me/mater_chelovecheskaia/vol1/1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Users\User\Desktop\635633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5400600" cy="4680520"/>
          </a:xfrm>
          <a:prstGeom prst="rect">
            <a:avLst/>
          </a:prstGeom>
          <a:noFill/>
        </p:spPr>
      </p:pic>
      <p:sp>
        <p:nvSpPr>
          <p:cNvPr id="121860" name="AutoShape 4" descr="Книга &quot;Конституция Российской Федерации с посл. изм. и доп. на 2020 год&quot;  Нет автора – купить книгу ISBN 978-5-04-109317-4 с быстрой доставкой в  интернет-магазине OZ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1861" name="Picture 5" descr="C:\Users\User\Desktop\6011747989.jpg"/>
          <p:cNvPicPr>
            <a:picLocks noChangeAspect="1" noChangeArrowheads="1"/>
          </p:cNvPicPr>
          <p:nvPr/>
        </p:nvPicPr>
        <p:blipFill>
          <a:blip r:embed="rId3" cstate="print"/>
          <a:srcRect l="7170" t="3801" r="8219" b="4851"/>
          <a:stretch>
            <a:fillRect/>
          </a:stretch>
        </p:blipFill>
        <p:spPr bwMode="auto">
          <a:xfrm>
            <a:off x="755576" y="1556792"/>
            <a:ext cx="1944216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Aharoni" pitchFamily="2" charset="-79"/>
              </a:rPr>
              <a:t>Извлечения из документов: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Aharoni" pitchFamily="2" charset="-79"/>
              </a:rPr>
              <a:t> Конституция РФ (ст.15)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Aharoni" pitchFamily="2" charset="-79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92696"/>
            <a:ext cx="56166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УК РФ Статья 356. Применение запрещенных средств и методов ведения войны</a:t>
            </a:r>
          </a:p>
          <a:p>
            <a:endParaRPr lang="ru-RU" b="1" dirty="0" smtClean="0"/>
          </a:p>
          <a:p>
            <a:r>
              <a:rPr lang="ru-RU" dirty="0" smtClean="0"/>
              <a:t>1. Жестокое обращение с военнопленными или гражданским населением, депортация гражданского населения, разграбление национального имущества на оккупированной территории, применение в вооруженном конфликте средств и методов, запрещенных международным договором Российской Федерации, -</a:t>
            </a:r>
          </a:p>
          <a:p>
            <a:r>
              <a:rPr lang="ru-RU" dirty="0" smtClean="0"/>
              <a:t>наказываются лишением свободы на срок до двадцати лет.</a:t>
            </a:r>
          </a:p>
          <a:p>
            <a:r>
              <a:rPr lang="ru-RU" dirty="0" smtClean="0"/>
              <a:t>2. Применение оружия массового поражения, запрещенного международным договором Российской Федерации, -наказывается лишением свободы на срок от десяти до двадцати лет.</a:t>
            </a:r>
            <a:endParaRPr lang="ru-RU" dirty="0"/>
          </a:p>
        </p:txBody>
      </p:sp>
      <p:pic>
        <p:nvPicPr>
          <p:cNvPr id="141314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 l="9279" r="35836" b="2751"/>
          <a:stretch>
            <a:fillRect/>
          </a:stretch>
        </p:blipFill>
        <p:spPr bwMode="auto">
          <a:xfrm>
            <a:off x="539552" y="548680"/>
            <a:ext cx="2232248" cy="2964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s://ds02.infourok.ru/uploads/ex/0861/00051170-b0038b18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72808" cy="41044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3933056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Конвенция об улучшении участи раненых и больных в действующих армиях от 12 августа 1949 г. (I Женевская Конвенция). </a:t>
            </a:r>
            <a:endParaRPr lang="ru-RU" sz="1400" b="1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2.Конвенция об улучшении участи раненых, больных и лиц, потерпевших кораблекрушение, из состава вооруженных сил на море от 12 августа 1949 г. (II Женевская Конвенция).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Конвенция об обращении с военнопленными от 12 августа 1949 г. (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Ill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Женевская Конвенция). 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Конвенция о защите гражданского населения во время войны от 12 августа 1949 г. (IV Женевская Конвенция). 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Дополнительный Протокол I к Женевским Конвенциям от 12 августа 1949 г., касающийся защиты жертв международных военных конфликтов, от 8 июля 1977 г. 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Дополнительный Протокол II к Женевским Конвенциям от 12 августа 1949 г., касающийся защиты жертв вооруженных конфликтов немеждународного характера, от 8 июля 1977 г.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2c4/00045c0b-dfa52fbd/img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</p:spPr>
      </p:pic>
      <p:pic>
        <p:nvPicPr>
          <p:cNvPr id="5" name="iosif-kobzon-poklonimsya-velikim-tem-godam_(tetamix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620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1536</Words>
  <Application>Microsoft Office PowerPoint</Application>
  <PresentationFormat>Экран (4:3)</PresentationFormat>
  <Paragraphs>227</Paragraphs>
  <Slides>38</Slides>
  <Notes>3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164</cp:revision>
  <dcterms:created xsi:type="dcterms:W3CDTF">2022-03-23T17:51:49Z</dcterms:created>
  <dcterms:modified xsi:type="dcterms:W3CDTF">2026-04-21T14:03:09Z</dcterms:modified>
</cp:coreProperties>
</file>