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579299-6A01-4AEA-9139-FD136A99C78F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BBD0662-24EF-461B-82E8-0BAF6287D309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44667E4-D119-48DB-8E4A-892C99D66F31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DAFACB2-42B3-4069-BE6C-E8D365C6D6E7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009CCD-6C1E-4935-B8C8-B9ACBA4CB3CF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4EF691-3055-4551-AEF2-2F458FACA58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150EFA-A956-49B7-A73B-7E00B18FA652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318444D-1E08-4F90-984D-BD8CAB07120D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9F08A28-1B05-4257-A74C-54DD03F446C1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0121ABB-8600-45F9-B422-32AB4762AE7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BF722A-55DE-416A-9D97-7B42F33B71E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570DEE-5AB7-450B-BB3D-9A544115060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9363A7E-BFC0-441F-A0D7-D62670A5A52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12191760" cy="705888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76480" y="1458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1800" b="1" strike="noStrike" spc="-1">
                <a:solidFill>
                  <a:srgbClr val="002060"/>
                </a:solidFill>
                <a:latin typeface="Comic Sans MS"/>
              </a:rPr>
              <a:t>Муниципальное бюджетное дошкольное образовательное учреждение </a:t>
            </a:r>
            <a:r>
              <a:rPr sz="1800"/>
              <a:t/>
            </a:r>
            <a:br>
              <a:rPr sz="1800"/>
            </a:br>
            <a:r>
              <a:rPr lang="ru-RU" sz="1800" b="1" strike="noStrike" spc="-1">
                <a:solidFill>
                  <a:srgbClr val="002060"/>
                </a:solidFill>
                <a:latin typeface="Comic Sans MS"/>
              </a:rPr>
              <a:t>Прогесский детский сад общеразвивающего вида «Курочка ряба» </a:t>
            </a:r>
            <a:r>
              <a:rPr sz="1800"/>
              <a:t/>
            </a:r>
            <a:br>
              <a:rPr sz="1800"/>
            </a:br>
            <a:r>
              <a:rPr lang="ru-RU" sz="1800" b="1" strike="noStrike" spc="-1">
                <a:solidFill>
                  <a:srgbClr val="002060"/>
                </a:solidFill>
                <a:latin typeface="Comic Sans MS"/>
              </a:rPr>
              <a:t>Бугульминского муниципального района Республики Татарстан</a:t>
            </a:r>
            <a:r>
              <a:rPr sz="4400"/>
              <a:t/>
            </a:r>
            <a:br>
              <a:rPr sz="4400"/>
            </a:b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icture 3"/>
          <p:cNvSpPr/>
          <p:nvPr/>
        </p:nvSpPr>
        <p:spPr>
          <a:xfrm>
            <a:off x="33480" y="-46800"/>
            <a:ext cx="1763280" cy="159804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Прямоугольник 4"/>
          <p:cNvSpPr/>
          <p:nvPr/>
        </p:nvSpPr>
        <p:spPr>
          <a:xfrm>
            <a:off x="2630520" y="1833840"/>
            <a:ext cx="6421680" cy="380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2060"/>
                </a:solidFill>
                <a:latin typeface="Comic Sans MS"/>
              </a:rPr>
              <a:t>«Снежный городок Эколят - 2023»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Comic Sans MS"/>
              </a:rPr>
              <a:t>Подготовили: Ягупьева Г.В.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2060"/>
                </a:solidFill>
                <a:latin typeface="Comic Sans MS"/>
              </a:rPr>
              <a:t>                    Филиппова О.И.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Прямоугольник 5"/>
          <p:cNvSpPr/>
          <p:nvPr/>
        </p:nvSpPr>
        <p:spPr>
          <a:xfrm>
            <a:off x="4148280" y="6336000"/>
            <a:ext cx="4571640" cy="61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ru-RU" sz="1600" b="1" strike="noStrike" spc="-1">
                <a:solidFill>
                  <a:srgbClr val="002060"/>
                </a:solidFill>
                <a:latin typeface="Comic Sans MS"/>
              </a:rPr>
              <a:t>Бугульминский р-он, пос. Прогресс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ru-RU" sz="1600" b="1" strike="noStrike" spc="-1">
                <a:solidFill>
                  <a:srgbClr val="002060"/>
                </a:solidFill>
                <a:latin typeface="Comic Sans MS"/>
              </a:rPr>
              <a:t>2023г.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icture 2"/>
          <p:cNvSpPr/>
          <p:nvPr/>
        </p:nvSpPr>
        <p:spPr>
          <a:xfrm>
            <a:off x="8291520" y="2987640"/>
            <a:ext cx="3399840" cy="3338640"/>
          </a:xfrm>
          <a:prstGeom prst="roundRect">
            <a:avLst>
              <a:gd name="adj" fmla="val 16667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outerShdw blurRad="15228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12191760" cy="705888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08520"/>
            <a:ext cx="10515240" cy="4164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1600" b="1" strike="noStrike" spc="-1" dirty="0" smtClean="0">
                <a:solidFill>
                  <a:srgbClr val="002060"/>
                </a:solidFill>
                <a:latin typeface="Comic Sans MS"/>
              </a:rPr>
              <a:t/>
            </a:r>
            <a:br>
              <a:rPr lang="ru-RU" sz="1600" b="1" strike="noStrike" spc="-1" dirty="0" smtClean="0">
                <a:solidFill>
                  <a:srgbClr val="002060"/>
                </a:solidFill>
                <a:latin typeface="Comic Sans MS"/>
              </a:rPr>
            </a:br>
            <a:r>
              <a:rPr lang="ru-RU" sz="1600" b="1" spc="-1" dirty="0">
                <a:solidFill>
                  <a:srgbClr val="002060"/>
                </a:solidFill>
                <a:latin typeface="Comic Sans MS"/>
              </a:rPr>
              <a:t/>
            </a:r>
            <a:br>
              <a:rPr lang="ru-RU" sz="1600" b="1" spc="-1" dirty="0">
                <a:solidFill>
                  <a:srgbClr val="002060"/>
                </a:solidFill>
                <a:latin typeface="Comic Sans MS"/>
              </a:rPr>
            </a:br>
            <a:r>
              <a:rPr lang="ru-RU" sz="1600" b="1" spc="-1" dirty="0" smtClean="0">
                <a:solidFill>
                  <a:srgbClr val="002060"/>
                </a:solidFill>
                <a:latin typeface="Comic Sans MS"/>
              </a:rPr>
              <a:t/>
            </a:r>
            <a:br>
              <a:rPr lang="ru-RU" sz="1600" b="1" spc="-1" dirty="0" smtClean="0">
                <a:solidFill>
                  <a:srgbClr val="002060"/>
                </a:solidFill>
                <a:latin typeface="Comic Sans MS"/>
              </a:rPr>
            </a:br>
            <a:r>
              <a:rPr lang="ru-RU" sz="1600" b="1" spc="-1" dirty="0">
                <a:solidFill>
                  <a:srgbClr val="002060"/>
                </a:solidFill>
                <a:latin typeface="Comic Sans MS"/>
              </a:rPr>
              <a:t/>
            </a:r>
            <a:br>
              <a:rPr lang="ru-RU" sz="1600" b="1" spc="-1" dirty="0">
                <a:solidFill>
                  <a:srgbClr val="002060"/>
                </a:solidFill>
                <a:latin typeface="Comic Sans MS"/>
              </a:rPr>
            </a:br>
            <a:r>
              <a:rPr lang="ru-RU" sz="1600" b="1" spc="-1" dirty="0" smtClean="0">
                <a:solidFill>
                  <a:srgbClr val="002060"/>
                </a:solidFill>
                <a:latin typeface="Comic Sans MS"/>
              </a:rPr>
              <a:t/>
            </a:r>
            <a:br>
              <a:rPr lang="ru-RU" sz="1600" b="1" spc="-1" dirty="0" smtClean="0">
                <a:solidFill>
                  <a:srgbClr val="002060"/>
                </a:solidFill>
                <a:latin typeface="Comic Sans MS"/>
              </a:rPr>
            </a:br>
            <a:r>
              <a:rPr lang="ru-RU" sz="1600" b="1" spc="-1" dirty="0">
                <a:solidFill>
                  <a:srgbClr val="002060"/>
                </a:solidFill>
                <a:latin typeface="Comic Sans MS"/>
              </a:rPr>
              <a:t/>
            </a:r>
            <a:br>
              <a:rPr lang="ru-RU" sz="1600" b="1" spc="-1" dirty="0">
                <a:solidFill>
                  <a:srgbClr val="002060"/>
                </a:solidFill>
                <a:latin typeface="Comic Sans MS"/>
              </a:rPr>
            </a:br>
            <a:r>
              <a:rPr lang="ru-RU" sz="1600" b="1" spc="-1" dirty="0" smtClean="0">
                <a:solidFill>
                  <a:srgbClr val="002060"/>
                </a:solidFill>
                <a:latin typeface="Comic Sans MS"/>
              </a:rPr>
              <a:t/>
            </a:r>
            <a:br>
              <a:rPr lang="ru-RU" sz="1600" b="1" spc="-1" dirty="0" smtClean="0">
                <a:solidFill>
                  <a:srgbClr val="002060"/>
                </a:solidFill>
                <a:latin typeface="Comic Sans MS"/>
              </a:rPr>
            </a:br>
            <a:r>
              <a:rPr lang="ru-RU" sz="1600" b="1" spc="-1" dirty="0">
                <a:solidFill>
                  <a:srgbClr val="002060"/>
                </a:solidFill>
                <a:latin typeface="Comic Sans MS"/>
              </a:rPr>
              <a:t/>
            </a:r>
            <a:br>
              <a:rPr lang="ru-RU" sz="1600" b="1" spc="-1" dirty="0">
                <a:solidFill>
                  <a:srgbClr val="002060"/>
                </a:solidFill>
                <a:latin typeface="Comic Sans MS"/>
              </a:rPr>
            </a:br>
            <a:r>
              <a:rPr lang="ru-RU" sz="1600" b="1" spc="-1" dirty="0" smtClean="0">
                <a:solidFill>
                  <a:srgbClr val="002060"/>
                </a:solidFill>
                <a:latin typeface="Comic Sans MS"/>
              </a:rPr>
              <a:t/>
            </a:r>
            <a:br>
              <a:rPr lang="ru-RU" sz="1600" b="1" spc="-1" dirty="0" smtClean="0">
                <a:solidFill>
                  <a:srgbClr val="002060"/>
                </a:solidFill>
                <a:latin typeface="Comic Sans MS"/>
              </a:rPr>
            </a:br>
            <a:r>
              <a:rPr lang="ru-RU" sz="1600" b="1" strike="noStrike" spc="-1" dirty="0" smtClean="0">
                <a:solidFill>
                  <a:srgbClr val="002060"/>
                </a:solidFill>
                <a:latin typeface="Comic Sans MS"/>
              </a:rPr>
              <a:t>Описание </a:t>
            </a:r>
            <a:r>
              <a:rPr lang="ru-RU" sz="1600" b="1" strike="noStrike" spc="-1" dirty="0">
                <a:solidFill>
                  <a:srgbClr val="002060"/>
                </a:solidFill>
                <a:latin typeface="Comic Sans MS"/>
              </a:rPr>
              <a:t>снежного городка </a:t>
            </a:r>
            <a:r>
              <a:rPr lang="ru-RU" sz="1600" b="1" strike="noStrike" spc="-1" dirty="0" err="1">
                <a:solidFill>
                  <a:srgbClr val="002060"/>
                </a:solidFill>
                <a:latin typeface="Comic Sans MS"/>
              </a:rPr>
              <a:t>Эколят</a:t>
            </a:r>
            <a:r>
              <a:rPr lang="ru-RU" sz="1600" b="1" strike="noStrike" spc="-1" dirty="0">
                <a:solidFill>
                  <a:srgbClr val="002060"/>
                </a:solidFill>
                <a:latin typeface="Comic Sans MS"/>
              </a:rPr>
              <a:t> – 2023</a:t>
            </a:r>
            <a:r>
              <a:rPr sz="1600"/>
              <a:t/>
            </a:r>
            <a:br>
              <a:rPr sz="1600"/>
            </a:br>
            <a:r>
              <a:rPr sz="1600"/>
              <a:t/>
            </a:r>
            <a:br>
              <a:rPr sz="1600"/>
            </a:br>
            <a:r>
              <a:rPr lang="ru-RU" sz="1600" b="0" strike="noStrike" spc="-1" dirty="0">
                <a:solidFill>
                  <a:srgbClr val="002060"/>
                </a:solidFill>
                <a:latin typeface="Comic Sans MS"/>
              </a:rPr>
              <a:t>Как только наступила зима, выпал снег, в нашем детском саду были сооружен «Снежный городок </a:t>
            </a:r>
            <a:r>
              <a:rPr lang="ru-RU" sz="1600" b="0" strike="noStrike" spc="-1" dirty="0" err="1">
                <a:solidFill>
                  <a:srgbClr val="002060"/>
                </a:solidFill>
                <a:latin typeface="Comic Sans MS"/>
              </a:rPr>
              <a:t>Эколят</a:t>
            </a:r>
            <a:r>
              <a:rPr lang="ru-RU" sz="1600" b="0" strike="noStrike" spc="-1" dirty="0">
                <a:solidFill>
                  <a:srgbClr val="002060"/>
                </a:solidFill>
                <a:latin typeface="Comic Sans MS"/>
              </a:rPr>
              <a:t>». Так мы назвали городок, потому что наши воспитанники «</a:t>
            </a:r>
            <a:r>
              <a:rPr lang="ru-RU" sz="1600" b="0" strike="noStrike" spc="-1" dirty="0" err="1">
                <a:solidFill>
                  <a:srgbClr val="002060"/>
                </a:solidFill>
                <a:latin typeface="Comic Sans MS"/>
              </a:rPr>
              <a:t>Эколята</a:t>
            </a:r>
            <a:r>
              <a:rPr lang="ru-RU" sz="1600" b="0" strike="noStrike" spc="-1" dirty="0">
                <a:solidFill>
                  <a:srgbClr val="002060"/>
                </a:solidFill>
                <a:latin typeface="Comic Sans MS"/>
              </a:rPr>
              <a:t> – дошколята» - молодые защитники природы под девизом: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 dirty="0">
                <a:solidFill>
                  <a:srgbClr val="002060"/>
                </a:solidFill>
                <a:latin typeface="Comic Sans MS"/>
              </a:rPr>
              <a:t> «</a:t>
            </a:r>
            <a:r>
              <a:rPr lang="ru-RU" sz="1600" b="0" strike="noStrike" spc="-1" dirty="0">
                <a:solidFill>
                  <a:schemeClr val="accent5">
                    <a:lumMod val="50000"/>
                  </a:schemeClr>
                </a:solidFill>
                <a:latin typeface="Comic Sans MS"/>
              </a:rPr>
              <a:t>Наш девиз - всегда один - Мы природу защитим</a:t>
            </a:r>
            <a:r>
              <a:rPr lang="ru-RU" sz="1600" b="0" strike="noStrike" spc="-1" dirty="0" smtClean="0">
                <a:solidFill>
                  <a:schemeClr val="accent5">
                    <a:lumMod val="50000"/>
                  </a:schemeClr>
                </a:solidFill>
                <a:latin typeface="Comic Sans MS"/>
              </a:rPr>
              <a:t>!»</a:t>
            </a:r>
            <a:br>
              <a:rPr lang="ru-RU" sz="1600" b="0" strike="noStrike" spc="-1" dirty="0" smtClean="0">
                <a:solidFill>
                  <a:schemeClr val="accent5">
                    <a:lumMod val="50000"/>
                  </a:schemeClr>
                </a:solidFill>
                <a:latin typeface="Comic Sans MS"/>
              </a:rPr>
            </a:br>
            <a:r>
              <a:rPr lang="ru-RU" sz="1600" b="0" strike="noStrike" spc="-1" dirty="0" err="1" smtClean="0">
                <a:solidFill>
                  <a:schemeClr val="accent5">
                    <a:lumMod val="50000"/>
                  </a:schemeClr>
                </a:solidFill>
                <a:latin typeface="Comic Sans MS"/>
              </a:rPr>
              <a:t>Эколенок</a:t>
            </a:r>
            <a:r>
              <a:rPr lang="ru-RU" sz="1600" b="0" strike="noStrike" spc="-1" dirty="0" smtClean="0">
                <a:solidFill>
                  <a:schemeClr val="accent5">
                    <a:lumMod val="50000"/>
                  </a:schemeClr>
                </a:solidFill>
                <a:latin typeface="Comic Sans MS"/>
              </a:rPr>
              <a:t> - это ребенок, который бережёт и защищает природу. Ему свойственно доброе, уважительное, внимательное, заботливое отношение к ней.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strike="noStrike" spc="-1" dirty="0" smtClean="0">
                <a:solidFill>
                  <a:srgbClr val="002060"/>
                </a:solidFill>
                <a:latin typeface="Comic Sans MS"/>
              </a:rPr>
              <a:t>Вместе мы бережем природу, мусор бросаем в определенное место, проводим беседы, экологические акции, рассматриваем иллюстрации, смотрим анимационные сюжеты и </a:t>
            </a:r>
            <a:r>
              <a:rPr lang="ru-RU" sz="1600" b="0" strike="noStrike" spc="-1" dirty="0" err="1" smtClean="0">
                <a:solidFill>
                  <a:srgbClr val="002060"/>
                </a:solidFill>
                <a:latin typeface="Comic Sans MS"/>
              </a:rPr>
              <a:t>и</a:t>
            </a:r>
            <a:r>
              <a:rPr lang="ru-RU" sz="1600" b="0" strike="noStrike" spc="-1" dirty="0" smtClean="0">
                <a:solidFill>
                  <a:srgbClr val="002060"/>
                </a:solidFill>
                <a:latin typeface="Comic Sans MS"/>
              </a:rPr>
              <a:t> принимаем участие в различных конкурсах.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strike="noStrike" spc="-1" dirty="0" smtClean="0">
                <a:solidFill>
                  <a:srgbClr val="002060"/>
                </a:solidFill>
                <a:latin typeface="Comic Sans MS"/>
              </a:rPr>
              <a:t> Первой постройкой нашей стал герой </a:t>
            </a:r>
            <a:r>
              <a:rPr lang="ru-RU" sz="1600" b="0" strike="noStrike" spc="-1" dirty="0" err="1" smtClean="0">
                <a:solidFill>
                  <a:srgbClr val="002060"/>
                </a:solidFill>
                <a:latin typeface="Comic Sans MS"/>
              </a:rPr>
              <a:t>эколят</a:t>
            </a:r>
            <a:r>
              <a:rPr lang="ru-RU" sz="1600" b="0" strike="noStrike" spc="-1" dirty="0" smtClean="0">
                <a:solidFill>
                  <a:srgbClr val="002060"/>
                </a:solidFill>
                <a:latin typeface="Comic Sans MS"/>
              </a:rPr>
              <a:t> «Шалун». Каждое утро он встречает наших воспитанников и следит за порядком на территории детского сада.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strike="noStrike" spc="-1" dirty="0" smtClean="0">
                <a:solidFill>
                  <a:srgbClr val="002060"/>
                </a:solidFill>
                <a:latin typeface="Comic Sans MS"/>
              </a:rPr>
              <a:t>Следующей постройкой стала героиня </a:t>
            </a:r>
            <a:r>
              <a:rPr lang="ru-RU" sz="1600" b="0" strike="noStrike" spc="-1" dirty="0" err="1" smtClean="0">
                <a:solidFill>
                  <a:srgbClr val="002060"/>
                </a:solidFill>
                <a:latin typeface="Comic Sans MS"/>
              </a:rPr>
              <a:t>эколят</a:t>
            </a:r>
            <a:r>
              <a:rPr lang="ru-RU" sz="1600" b="0" strike="noStrike" spc="-1" dirty="0" smtClean="0">
                <a:solidFill>
                  <a:srgbClr val="002060"/>
                </a:solidFill>
                <a:latin typeface="Comic Sans MS"/>
              </a:rPr>
              <a:t> «Елочка». Елочка приглашает ребят в лабиринты препятствий, выполнив различные задания.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strike="noStrike" spc="-1" dirty="0" smtClean="0">
                <a:solidFill>
                  <a:srgbClr val="002060"/>
                </a:solidFill>
                <a:latin typeface="Comic Sans MS"/>
              </a:rPr>
              <a:t>Дальше мы построили героя </a:t>
            </a:r>
            <a:r>
              <a:rPr lang="ru-RU" sz="1600" b="0" strike="noStrike" spc="-1" dirty="0" err="1" smtClean="0">
                <a:solidFill>
                  <a:srgbClr val="002060"/>
                </a:solidFill>
                <a:latin typeface="Comic Sans MS"/>
              </a:rPr>
              <a:t>эколят</a:t>
            </a:r>
            <a:r>
              <a:rPr lang="ru-RU" sz="1600" b="0" strike="noStrike" spc="-1" dirty="0" smtClean="0">
                <a:solidFill>
                  <a:srgbClr val="002060"/>
                </a:solidFill>
                <a:latin typeface="Comic Sans MS"/>
              </a:rPr>
              <a:t> «Тихоню», а вместе с ним наши ребята могут метать в цель и самая интересная забава – катание с горки.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strike="noStrike" spc="-1" dirty="0" smtClean="0">
                <a:solidFill>
                  <a:srgbClr val="002060"/>
                </a:solidFill>
                <a:latin typeface="Comic Sans MS"/>
              </a:rPr>
              <a:t>А вот когда построили героя </a:t>
            </a:r>
            <a:r>
              <a:rPr lang="ru-RU" sz="1600" b="0" strike="noStrike" spc="-1" dirty="0" err="1" smtClean="0">
                <a:solidFill>
                  <a:srgbClr val="002060"/>
                </a:solidFill>
                <a:latin typeface="Comic Sans MS"/>
              </a:rPr>
              <a:t>эколят</a:t>
            </a:r>
            <a:r>
              <a:rPr lang="ru-RU" sz="1600" b="0" strike="noStrike" spc="-1" dirty="0" smtClean="0">
                <a:solidFill>
                  <a:srgbClr val="002060"/>
                </a:solidFill>
                <a:latin typeface="Comic Sans MS"/>
              </a:rPr>
              <a:t> «Умницу», воспитанники решили, что она самая серьезная и умная в нашем детском саду. Много знает не только о мире природы, но и о здоровом образе жизни!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strike="noStrike" spc="-1" dirty="0" smtClean="0">
                <a:solidFill>
                  <a:srgbClr val="002060"/>
                </a:solidFill>
                <a:latin typeface="Comic Sans MS"/>
              </a:rPr>
              <a:t>Поэтому вместе с Умницей мы катаемся на лыжах, играем в хоккей и проводим игры соревнования.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strike="noStrike" spc="-1" dirty="0" smtClean="0">
                <a:solidFill>
                  <a:srgbClr val="002060"/>
                </a:solidFill>
                <a:latin typeface="Comic Sans MS"/>
              </a:rPr>
              <a:t>Снежный городок, вызывает у наших воспитанников и родителей только положительные эмоции. Мы торопимся на прогулку, чтобы навестить наших героев снова и снова!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sz="2000"/>
              <a:t/>
            </a:r>
            <a:br>
              <a:rPr sz="2000"/>
            </a:br>
            <a:r>
              <a:rPr sz="1800"/>
              <a:t/>
            </a:r>
            <a:br>
              <a:rPr sz="1800"/>
            </a:br>
            <a:r>
              <a:rPr sz="2000"/>
              <a:t/>
            </a:r>
            <a:br>
              <a:rPr sz="2000"/>
            </a:br>
            <a:r>
              <a:rPr sz="2000"/>
              <a:t/>
            </a:r>
            <a:br>
              <a:rPr sz="2000"/>
            </a:br>
            <a:r>
              <a:rPr sz="4400"/>
              <a:t/>
            </a:r>
            <a:br>
              <a:rPr sz="4400"/>
            </a:b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icture 2"/>
          <p:cNvSpPr/>
          <p:nvPr/>
        </p:nvSpPr>
        <p:spPr>
          <a:xfrm>
            <a:off x="10285200" y="5405040"/>
            <a:ext cx="1683720" cy="165348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outerShdw blurRad="15228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2"/>
          <p:cNvPicPr/>
          <p:nvPr/>
        </p:nvPicPr>
        <p:blipFill>
          <a:blip r:embed="rId4"/>
          <a:stretch/>
        </p:blipFill>
        <p:spPr>
          <a:xfrm>
            <a:off x="523836" y="4286256"/>
            <a:ext cx="3586542" cy="2571744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2"/>
          <p:cNvPicPr/>
          <p:nvPr/>
        </p:nvPicPr>
        <p:blipFill>
          <a:blip r:embed="rId2"/>
          <a:stretch/>
        </p:blipFill>
        <p:spPr>
          <a:xfrm>
            <a:off x="0" y="-64080"/>
            <a:ext cx="12191760" cy="7058880"/>
          </a:xfrm>
          <a:prstGeom prst="rect">
            <a:avLst/>
          </a:prstGeom>
          <a:ln w="0">
            <a:noFill/>
          </a:ln>
        </p:spPr>
      </p:pic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44000" y="586440"/>
            <a:ext cx="1010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sz="2800"/>
              <a:t/>
            </a:r>
            <a:br>
              <a:rPr sz="2800"/>
            </a:br>
            <a:r>
              <a:rPr lang="ru-RU" sz="2000" b="1" strike="noStrike" spc="-1">
                <a:solidFill>
                  <a:srgbClr val="002060"/>
                </a:solidFill>
                <a:latin typeface="Comic Sans MS"/>
              </a:rPr>
              <a:t>Наш озорной и затейливый Шалун встречает всех, 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2060"/>
                </a:solidFill>
                <a:latin typeface="Comic Sans MS"/>
              </a:rPr>
              <a:t>и следит за всеми.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2060"/>
                </a:solidFill>
                <a:latin typeface="Comic Sans MS"/>
              </a:rPr>
              <a:t>Чтобы в дело шли отходы, для спасения природы,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2060"/>
                </a:solidFill>
                <a:latin typeface="Comic Sans MS"/>
              </a:rPr>
              <a:t>Нужно их сортировать и в отдельный бак бросать.</a:t>
            </a:r>
            <a:r>
              <a:rPr sz="2800"/>
              <a:t/>
            </a:r>
            <a:br>
              <a:rPr sz="2800"/>
            </a:br>
            <a:r>
              <a:rPr sz="4400"/>
              <a:t/>
            </a:r>
            <a:br>
              <a:rPr sz="4400"/>
            </a:b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icture 2"/>
          <p:cNvSpPr/>
          <p:nvPr/>
        </p:nvSpPr>
        <p:spPr>
          <a:xfrm>
            <a:off x="9983520" y="5117760"/>
            <a:ext cx="1976400" cy="194076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outerShdw blurRad="15228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4"/>
          <a:stretch/>
        </p:blipFill>
        <p:spPr>
          <a:xfrm>
            <a:off x="948240" y="2143440"/>
            <a:ext cx="5312160" cy="3974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58" name="Рисунок 5"/>
          <p:cNvPicPr/>
          <p:nvPr/>
        </p:nvPicPr>
        <p:blipFill>
          <a:blip r:embed="rId5"/>
          <a:stretch/>
        </p:blipFill>
        <p:spPr>
          <a:xfrm>
            <a:off x="6381360" y="1724040"/>
            <a:ext cx="3601800" cy="4813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12191760" cy="7058880"/>
          </a:xfrm>
          <a:prstGeom prst="rect">
            <a:avLst/>
          </a:prstGeom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29520" y="487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2060"/>
                </a:solidFill>
                <a:latin typeface="Comic Sans MS"/>
              </a:rPr>
              <a:t>Елочка наша, всех милей и краше, 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2060"/>
                </a:solidFill>
                <a:latin typeface="Comic Sans MS"/>
              </a:rPr>
              <a:t>приглашает вас друзья поиграть. 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2060"/>
                </a:solidFill>
                <a:latin typeface="Comic Sans MS"/>
              </a:rPr>
              <a:t>Дружно шарики возьмем и мировой рекорд побьем. 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2060"/>
                </a:solidFill>
                <a:latin typeface="Comic Sans MS"/>
              </a:rPr>
              <a:t>В лабиринте весело, поиграем вместе мы. </a:t>
            </a:r>
            <a:r>
              <a:rPr sz="4400"/>
              <a:t/>
            </a:r>
            <a:br>
              <a:rPr sz="4400"/>
            </a:b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icture 2"/>
          <p:cNvSpPr/>
          <p:nvPr/>
        </p:nvSpPr>
        <p:spPr>
          <a:xfrm>
            <a:off x="9983520" y="5117760"/>
            <a:ext cx="1976400" cy="194076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outerShdw blurRad="15228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" name="Рисунок 4"/>
          <p:cNvPicPr/>
          <p:nvPr/>
        </p:nvPicPr>
        <p:blipFill>
          <a:blip r:embed="rId4" cstate="print"/>
          <a:stretch/>
        </p:blipFill>
        <p:spPr>
          <a:xfrm>
            <a:off x="707760" y="1770480"/>
            <a:ext cx="3482640" cy="4654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63" name="Рисунок 5"/>
          <p:cNvPicPr/>
          <p:nvPr/>
        </p:nvPicPr>
        <p:blipFill>
          <a:blip r:embed="rId5"/>
          <a:stretch/>
        </p:blipFill>
        <p:spPr>
          <a:xfrm>
            <a:off x="8629200" y="1348560"/>
            <a:ext cx="2929680" cy="3915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64" name="Рисунок 3"/>
          <p:cNvPicPr/>
          <p:nvPr/>
        </p:nvPicPr>
        <p:blipFill>
          <a:blip r:embed="rId6"/>
          <a:stretch/>
        </p:blipFill>
        <p:spPr>
          <a:xfrm>
            <a:off x="4190760" y="2011320"/>
            <a:ext cx="4188600" cy="3552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12191760" cy="7058880"/>
          </a:xfrm>
          <a:prstGeom prst="rect">
            <a:avLst/>
          </a:prstGeom>
          <a:ln w="0">
            <a:noFill/>
          </a:ln>
        </p:spPr>
      </p:pic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24040" y="5706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2000" b="1" strike="noStrike" spc="-1">
                <a:solidFill>
                  <a:srgbClr val="002060"/>
                </a:solidFill>
                <a:latin typeface="Comic Sans MS"/>
              </a:rPr>
              <a:t>А с Тихоней можно в раз, покататься, прям сто раз, 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2060"/>
                </a:solidFill>
                <a:latin typeface="Comic Sans MS"/>
              </a:rPr>
              <a:t>С ветерком по горке, сидя на пригорке,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2060"/>
                </a:solidFill>
                <a:latin typeface="Comic Sans MS"/>
              </a:rPr>
              <a:t>И еще попасть прям в цель, точно в цель, не мимо,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002060"/>
                </a:solidFill>
                <a:latin typeface="Comic Sans MS"/>
              </a:rPr>
              <a:t>Будешь ты счастливым!</a:t>
            </a:r>
            <a:r>
              <a:rPr sz="4400"/>
              <a:t/>
            </a:r>
            <a:br>
              <a:rPr sz="4400"/>
            </a:b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icture 2"/>
          <p:cNvSpPr/>
          <p:nvPr/>
        </p:nvSpPr>
        <p:spPr>
          <a:xfrm>
            <a:off x="9983520" y="5117760"/>
            <a:ext cx="1976400" cy="194076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outerShdw blurRad="15228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Рисунок 4"/>
          <p:cNvPicPr/>
          <p:nvPr/>
        </p:nvPicPr>
        <p:blipFill>
          <a:blip r:embed="rId4"/>
          <a:stretch/>
        </p:blipFill>
        <p:spPr>
          <a:xfrm>
            <a:off x="8892360" y="1401480"/>
            <a:ext cx="2756880" cy="3684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69" name="Рисунок 5"/>
          <p:cNvPicPr/>
          <p:nvPr/>
        </p:nvPicPr>
        <p:blipFill>
          <a:blip r:embed="rId5"/>
          <a:stretch/>
        </p:blipFill>
        <p:spPr>
          <a:xfrm>
            <a:off x="824040" y="1681560"/>
            <a:ext cx="3558960" cy="4756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70" name="Рисунок 3"/>
          <p:cNvPicPr/>
          <p:nvPr/>
        </p:nvPicPr>
        <p:blipFill>
          <a:blip r:embed="rId6"/>
          <a:stretch/>
        </p:blipFill>
        <p:spPr>
          <a:xfrm>
            <a:off x="4473000" y="2318400"/>
            <a:ext cx="4329720" cy="3769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12191760" cy="7058880"/>
          </a:xfrm>
          <a:prstGeom prst="rect">
            <a:avLst/>
          </a:prstGeom>
          <a:ln w="0">
            <a:noFill/>
          </a:ln>
        </p:spPr>
      </p:pic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-597240" y="3211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6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sz="4400"/>
              <a:t/>
            </a:r>
            <a:br>
              <a:rPr sz="4400"/>
            </a:b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icture 2"/>
          <p:cNvSpPr/>
          <p:nvPr/>
        </p:nvSpPr>
        <p:spPr>
          <a:xfrm>
            <a:off x="9983520" y="5117760"/>
            <a:ext cx="1976400" cy="194076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outerShdw blurRad="15228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Рисунок 4"/>
          <p:cNvPicPr/>
          <p:nvPr/>
        </p:nvPicPr>
        <p:blipFill>
          <a:blip r:embed="rId4"/>
          <a:stretch/>
        </p:blipFill>
        <p:spPr>
          <a:xfrm>
            <a:off x="3770280" y="2108520"/>
            <a:ext cx="2376360" cy="3175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75" name="Рисунок 5"/>
          <p:cNvPicPr/>
          <p:nvPr/>
        </p:nvPicPr>
        <p:blipFill>
          <a:blip r:embed="rId5"/>
          <a:stretch/>
        </p:blipFill>
        <p:spPr>
          <a:xfrm>
            <a:off x="242280" y="1465560"/>
            <a:ext cx="3558960" cy="4756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76" name="Рисунок 3"/>
          <p:cNvPicPr/>
          <p:nvPr/>
        </p:nvPicPr>
        <p:blipFill>
          <a:blip r:embed="rId6"/>
          <a:stretch/>
        </p:blipFill>
        <p:spPr>
          <a:xfrm>
            <a:off x="9217080" y="1581840"/>
            <a:ext cx="2820960" cy="3769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77" name="Рисунок 8"/>
          <p:cNvPicPr/>
          <p:nvPr/>
        </p:nvPicPr>
        <p:blipFill>
          <a:blip r:embed="rId7" cstate="print"/>
          <a:stretch/>
        </p:blipFill>
        <p:spPr>
          <a:xfrm>
            <a:off x="6152760" y="3325320"/>
            <a:ext cx="3531960" cy="2642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78" name="Прямоугольник 9"/>
          <p:cNvSpPr/>
          <p:nvPr/>
        </p:nvSpPr>
        <p:spPr>
          <a:xfrm>
            <a:off x="1841400" y="381600"/>
            <a:ext cx="89319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Comic Sans MS"/>
              </a:rPr>
              <a:t>А вот и Умница, она самая серьезная в нашем детском саду.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Comic Sans MS"/>
              </a:rPr>
              <a:t>Много знает не только о мире природы, но и о здоровом образе жизни!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Comic Sans MS"/>
              </a:rPr>
              <a:t>И конечно же прививает нашим воспитанникам спорт – катание на лыжах,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Comic Sans MS"/>
              </a:rPr>
              <a:t>игры в хоккей и многое другое!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12191760" cy="7058880"/>
          </a:xfrm>
          <a:prstGeom prst="rect">
            <a:avLst/>
          </a:prstGeom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-597240" y="3211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6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sz="4400"/>
              <a:t/>
            </a:r>
            <a:br>
              <a:rPr sz="4400"/>
            </a:b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icture 2"/>
          <p:cNvSpPr/>
          <p:nvPr/>
        </p:nvSpPr>
        <p:spPr>
          <a:xfrm>
            <a:off x="9983520" y="5117760"/>
            <a:ext cx="1976400" cy="194076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outerShdw blurRad="15228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Рисунок 4"/>
          <p:cNvPicPr/>
          <p:nvPr/>
        </p:nvPicPr>
        <p:blipFill>
          <a:blip r:embed="rId4"/>
          <a:stretch/>
        </p:blipFill>
        <p:spPr>
          <a:xfrm>
            <a:off x="4071960" y="272520"/>
            <a:ext cx="4535280" cy="3393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3" name="Рисунок 5"/>
          <p:cNvPicPr/>
          <p:nvPr/>
        </p:nvPicPr>
        <p:blipFill>
          <a:blip r:embed="rId5"/>
          <a:stretch/>
        </p:blipFill>
        <p:spPr>
          <a:xfrm>
            <a:off x="728280" y="346680"/>
            <a:ext cx="2842920" cy="3799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4" name="Рисунок 3"/>
          <p:cNvPicPr/>
          <p:nvPr/>
        </p:nvPicPr>
        <p:blipFill>
          <a:blip r:embed="rId6"/>
          <a:srcRect l="-26254" t="429" r="24991" b="-429"/>
          <a:stretch/>
        </p:blipFill>
        <p:spPr>
          <a:xfrm>
            <a:off x="7668720" y="769680"/>
            <a:ext cx="4041360" cy="3024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5" name="Рисунок 8"/>
          <p:cNvPicPr/>
          <p:nvPr/>
        </p:nvPicPr>
        <p:blipFill>
          <a:blip r:embed="rId7"/>
          <a:stretch/>
        </p:blipFill>
        <p:spPr>
          <a:xfrm>
            <a:off x="5715720" y="3853800"/>
            <a:ext cx="4203360" cy="3145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6" name="Рисунок 6"/>
          <p:cNvPicPr/>
          <p:nvPr/>
        </p:nvPicPr>
        <p:blipFill>
          <a:blip r:embed="rId8"/>
          <a:stretch/>
        </p:blipFill>
        <p:spPr>
          <a:xfrm>
            <a:off x="1612080" y="4172040"/>
            <a:ext cx="3662280" cy="2740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12191760" cy="705888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995040" y="576720"/>
            <a:ext cx="10013760" cy="4953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 algn="ctr">
              <a:lnSpc>
                <a:spcPct val="150000"/>
              </a:lnSpc>
              <a:buNone/>
            </a:pPr>
            <a:r>
              <a:rPr sz="2800"/>
              <a:t/>
            </a:r>
            <a:br>
              <a:rPr sz="2800"/>
            </a:br>
            <a:r>
              <a:rPr sz="2800"/>
              <a:t/>
            </a:r>
            <a:br>
              <a:rPr sz="2800"/>
            </a:br>
            <a:r>
              <a:rPr lang="ru-RU" sz="1800" b="0" i="1" strike="noStrike" spc="-1">
                <a:solidFill>
                  <a:schemeClr val="accent5">
                    <a:lumMod val="50000"/>
                  </a:schemeClr>
                </a:solidFill>
                <a:latin typeface="Comic Sans MS"/>
              </a:rPr>
              <a:t>Почему нас волнует проблема мусора, и мы считаем эту тему актуальной? Потому, что мы хотим видеть чистым и ухоженным свой двор, свой район, свой город и свою страну. Мы хотим, чтобы наша родина была красивой, богатой и процветающей. Мы хотим гордиться своей страной. Своим детям в наследство мы мечтаем оставить прекрасные живописные ландшафты, а не свалки гниющего, далеко не безопасного мусорного зловонья.</a:t>
            </a:r>
            <a:r>
              <a:rPr sz="1800"/>
              <a:t/>
            </a:r>
            <a:br>
              <a:rPr sz="1800"/>
            </a:br>
            <a:r>
              <a:rPr lang="ru-RU" sz="1800" b="0" strike="noStrike" spc="-1">
                <a:solidFill>
                  <a:srgbClr val="002060"/>
                </a:solidFill>
                <a:latin typeface="Comic Sans MS"/>
              </a:rPr>
              <a:t>Ознакомление дошкольников с природой является одной из важных задач в работе с детьми. Поэтому нашей задачей является создать условия для формирования экологической культуры и развитие у воспитанников потребности в двигательной активности, накоплению, обогащению двигательного опыта детей в играх и зимних забавах. Дети испытывают потребность в общении с природой. Они учатся любить её, наблюдать, сопереживать, понимать. Присутствие Шалуна, Умницы, Ёлочки и Тихони помогают детям ближе узнать Природу, подружиться с ней и полюбить её.</a:t>
            </a:r>
            <a:r>
              <a:rPr sz="1800"/>
              <a:t/>
            </a:r>
            <a:br>
              <a:rPr sz="1800"/>
            </a:br>
            <a:r>
              <a:rPr sz="2000"/>
              <a:t/>
            </a:r>
            <a:br>
              <a:rPr sz="2000"/>
            </a:br>
            <a:r>
              <a:rPr sz="2000"/>
              <a:t/>
            </a:r>
            <a:br>
              <a:rPr sz="2000"/>
            </a:br>
            <a:r>
              <a:rPr sz="4400"/>
              <a:t/>
            </a:r>
            <a:br>
              <a:rPr sz="4400"/>
            </a:b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icture 2"/>
          <p:cNvSpPr/>
          <p:nvPr/>
        </p:nvSpPr>
        <p:spPr>
          <a:xfrm>
            <a:off x="8889120" y="4362840"/>
            <a:ext cx="2540160" cy="2494440"/>
          </a:xfrm>
          <a:prstGeom prst="roundRect">
            <a:avLst>
              <a:gd name="adj" fmla="val 16667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outerShdw blurRad="15228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Рисунок 3"/>
          <p:cNvSpPr/>
          <p:nvPr/>
        </p:nvSpPr>
        <p:spPr>
          <a:xfrm>
            <a:off x="716040" y="4400640"/>
            <a:ext cx="3683880" cy="245700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97</Words>
  <PresentationFormat>Произвольный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дошкольное образовательное учреждение  Прогесский детский сад общеразвивающего вида «Курочка ряба»  Бугульминского муниципального района Республики Татарстан </vt:lpstr>
      <vt:lpstr>         Описание снежного городка Эколят – 2023  Как только наступила зима, выпал снег, в нашем детском саду были сооружен «Снежный городок Эколят». Так мы назвали городок, потому что наши воспитанники «Эколята – дошколята» - молодые защитники природы под девизом:  «Наш девиз - всегда один - Мы природу защитим!» Эколенок - это ребенок, который бережёт и защищает природу. Ему свойственно доброе, уважительное, внимательное, заботливое отношение к ней. Вместе мы бережем природу, мусор бросаем в определенное место, проводим беседы, экологические акции, рассматриваем иллюстрации, смотрим анимационные сюжеты и и принимаем участие в различных конкурсах.  Первой постройкой нашей стал герой эколят «Шалун». Каждое утро он встречает наших воспитанников и следит за порядком на территории детского сада. Следующей постройкой стала героиня эколят «Елочка». Елочка приглашает ребят в лабиринты препятствий, выполнив различные задания.  Дальше мы построили героя эколят «Тихоню», а вместе с ним наши ребята могут метать в цель и самая интересная забава – катание с горки.  А вот когда построили героя эколят «Умницу», воспитанники решили, что она самая серьезная и умная в нашем детском саду. Много знает не только о мире природы, но и о здоровом образе жизни! Поэтому вместе с Умницей мы катаемся на лыжах, играем в хоккей и проводим игры соревнования.  Снежный городок, вызывает у наших воспитанников и родителей только положительные эмоции. Мы торопимся на прогулку, чтобы навестить наших героев снова и снова!       </vt:lpstr>
      <vt:lpstr> Наш озорной и затейливый Шалун встречает всех,  и следит за всеми. Чтобы в дело шли отходы, для спасения природы, Нужно их сортировать и в отдельный бак бросать.  </vt:lpstr>
      <vt:lpstr>Елочка наша, всех милей и краше,  приглашает вас друзья поиграть.  Дружно шарики возьмем и мировой рекорд побьем.  В лабиринте весело, поиграем вместе мы.  </vt:lpstr>
      <vt:lpstr>А с Тихоней можно в раз, покататься, прям сто раз,  С ветерком по горке, сидя на пригорке, И еще попасть прям в цель, точно в цель, не мимо, Будешь ты счастливым! </vt:lpstr>
      <vt:lpstr> </vt:lpstr>
      <vt:lpstr> </vt:lpstr>
      <vt:lpstr>  Почему нас волнует проблема мусора, и мы считаем эту тему актуальной? Потому, что мы хотим видеть чистым и ухоженным свой двор, свой район, свой город и свою страну. Мы хотим, чтобы наша родина была красивой, богатой и процветающей. Мы хотим гордиться своей страной. Своим детям в наследство мы мечтаем оставить прекрасные живописные ландшафты, а не свалки гниющего, далеко не безопасного мусорного зловонья. Ознакомление дошкольников с природой является одной из важных задач в работе с детьми. Поэтому нашей задачей является создать условия для формирования экологической культуры и развитие у воспитанников потребности в двигательной активности, накоплению, обогащению двигательного опыта детей в играх и зимних забавах. Дети испытывают потребность в общении с природой. Они учатся любить её, наблюдать, сопереживать, понимать. Присутствие Шалуна, Умницы, Ёлочки и Тихони помогают детям ближе узнать Природу, подружиться с ней и полюбить её.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Прогесский детский сад общеразвивающего вида «Курочка ряба»  Бугульминского муниципального района Республики Татарстан </dc:title>
  <dc:subject/>
  <dc:creator>Пользователь</dc:creator>
  <dc:description/>
  <cp:lastModifiedBy>Пользователь</cp:lastModifiedBy>
  <cp:revision>24</cp:revision>
  <dcterms:created xsi:type="dcterms:W3CDTF">2023-02-06T10:40:27Z</dcterms:created>
  <dcterms:modified xsi:type="dcterms:W3CDTF">2023-03-27T06:51:34Z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r8>9</vt:r8>
  </property>
</Properties>
</file>